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92539" r:id="rId3"/>
  </p:sldMasterIdLst>
  <p:notesMasterIdLst>
    <p:notesMasterId r:id="rId31"/>
  </p:notesMasterIdLst>
  <p:handoutMasterIdLst>
    <p:handoutMasterId r:id="rId32"/>
  </p:handoutMasterIdLst>
  <p:sldIdLst>
    <p:sldId id="686" r:id="rId4"/>
    <p:sldId id="592" r:id="rId5"/>
    <p:sldId id="753" r:id="rId6"/>
    <p:sldId id="690" r:id="rId7"/>
    <p:sldId id="695" r:id="rId8"/>
    <p:sldId id="696" r:id="rId9"/>
    <p:sldId id="691" r:id="rId10"/>
    <p:sldId id="694" r:id="rId11"/>
    <p:sldId id="702" r:id="rId12"/>
    <p:sldId id="701" r:id="rId13"/>
    <p:sldId id="689" r:id="rId14"/>
    <p:sldId id="704" r:id="rId15"/>
    <p:sldId id="707" r:id="rId16"/>
    <p:sldId id="708" r:id="rId17"/>
    <p:sldId id="725" r:id="rId18"/>
    <p:sldId id="682" r:id="rId19"/>
    <p:sldId id="718" r:id="rId20"/>
    <p:sldId id="722" r:id="rId21"/>
    <p:sldId id="723" r:id="rId22"/>
    <p:sldId id="738" r:id="rId23"/>
    <p:sldId id="744" r:id="rId24"/>
    <p:sldId id="733" r:id="rId25"/>
    <p:sldId id="728" r:id="rId26"/>
    <p:sldId id="749" r:id="rId27"/>
    <p:sldId id="750" r:id="rId28"/>
    <p:sldId id="751" r:id="rId29"/>
    <p:sldId id="752" r:id="rId30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003399"/>
    <a:srgbClr val="EFACF4"/>
    <a:srgbClr val="FDF1D7"/>
    <a:srgbClr val="251AFE"/>
    <a:srgbClr val="89D64A"/>
    <a:srgbClr val="003366"/>
    <a:srgbClr val="FADA7A"/>
    <a:srgbClr val="CCCCFF"/>
    <a:srgbClr val="C826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07" autoAdjust="0"/>
    <p:restoredTop sz="95977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СЕЛЬСКОГО ПОСЕЛЕНИЯ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СЕЛЬСКОГО ПОСЕЛЕНИЯ 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endParaRPr lang="ru-RU" sz="12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</a:t>
          </a: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 И УТВЕРЖДЕНИЕ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</a:t>
          </a:r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СЕЛЬСКОГО ПОСЕЛЕНИЯ 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8831" custRadScaleInc="-4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712D5490-F7AA-4D48-B766-92FF0E0F4CFA}" type="presOf" srcId="{2F3150F9-E42C-4C20-8C2E-D3A5F4293F34}" destId="{26BC9EC0-F33D-4C53-893E-E607BC23B588}" srcOrd="0" destOrd="0" presId="urn:microsoft.com/office/officeart/2005/8/layout/cycle5"/>
    <dgm:cxn modelId="{C784D35F-F835-46DE-85B8-1A933BC83A76}" type="presOf" srcId="{8FBAAD1B-5BAC-4AC0-8BA9-6D0621EB872A}" destId="{5C1B40A2-C95B-481E-9090-4B7BCF3B56CE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F2BCDE1-818C-470C-93B7-2C2F3920781E}" type="presOf" srcId="{99AA82BB-5D7A-4078-8B23-18C254D0DC4B}" destId="{529DDF86-EE24-4644-BF9F-F7994B1A08DB}" srcOrd="0" destOrd="0" presId="urn:microsoft.com/office/officeart/2005/8/layout/cycle5"/>
    <dgm:cxn modelId="{D5E3C2F1-1742-4D05-B46A-5C440A84245B}" type="presOf" srcId="{FD2A65F7-0EFD-427A-9350-4EE82EF8A3A3}" destId="{E20084B0-DED3-4DEB-8998-F77FEE57635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407D1F8-BD8B-4556-A7E7-FFB963C98ADD}" type="presOf" srcId="{724D7F1B-A1E0-49D7-BF3E-FEFCD1C743CE}" destId="{A54D8CAD-B47B-492A-A92F-69E42EBB0CBD}" srcOrd="0" destOrd="0" presId="urn:microsoft.com/office/officeart/2005/8/layout/cycle5"/>
    <dgm:cxn modelId="{5D89FD5D-04DD-431E-8694-FD59D6502CFB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D45435B9-8F7C-4677-962B-E99836E38E53}" type="presOf" srcId="{AC3117F4-22F7-4278-9E67-6CE483EEA235}" destId="{644BD4D3-8D2A-489F-BC0B-191B4AEF9533}" srcOrd="0" destOrd="0" presId="urn:microsoft.com/office/officeart/2005/8/layout/cycle5"/>
    <dgm:cxn modelId="{83707E2C-5023-44D5-A2D3-01962A06E863}" type="presOf" srcId="{3E04EBF9-6BCF-4C97-97CC-16053D8ADECA}" destId="{D76CEF15-AD37-4FF7-A9D9-F30101483B47}" srcOrd="0" destOrd="0" presId="urn:microsoft.com/office/officeart/2005/8/layout/cycle5"/>
    <dgm:cxn modelId="{794E2FEA-0782-41AA-9F6D-686D6F18742A}" type="presOf" srcId="{1F9A309A-9FC0-485D-BD9D-D3AA06914A86}" destId="{43434E4B-C4FB-4DAC-9533-71DBE927953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82356C8-6C20-418B-A32B-0CCFD2ACD671}" type="presOf" srcId="{CBBE3567-C6F7-4BAB-9067-FDC8A32F0041}" destId="{191E1915-7B43-453A-9B3B-8BE365BAB7F0}" srcOrd="0" destOrd="0" presId="urn:microsoft.com/office/officeart/2005/8/layout/cycle5"/>
    <dgm:cxn modelId="{2458727A-C1FA-4C8B-AD95-B36567828BF8}" type="presOf" srcId="{443ECAFA-A6D7-41FF-AC7E-E0473AEE9907}" destId="{18E1BD14-653F-47B3-BB46-667C8FB2497F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ACC4882E-5476-4D1E-A8C2-A855CEF1A083}" type="presOf" srcId="{582979A8-C384-483D-9063-70433550210F}" destId="{03867FA4-A613-4921-92BD-CBD0DE5AF6C1}" srcOrd="0" destOrd="0" presId="urn:microsoft.com/office/officeart/2005/8/layout/cycle5"/>
    <dgm:cxn modelId="{531B92EA-18A5-4813-94BF-0A7AF320BC1F}" type="presOf" srcId="{8BA3E322-4EFF-422F-8958-15FC13EBBE0A}" destId="{F93ECD45-54D8-465B-A0C2-914295F3C5BD}" srcOrd="0" destOrd="0" presId="urn:microsoft.com/office/officeart/2005/8/layout/cycle5"/>
    <dgm:cxn modelId="{8420330F-90C6-4A65-AB1B-B73D7757C47F}" type="presOf" srcId="{83D8F672-682C-4EEF-83C3-46A0F47A1E51}" destId="{2C814299-90FC-466A-8C27-58BBE7C3AD9B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BB0A9DE9-52E5-459C-80CE-93F4C087D89D}" type="presOf" srcId="{CE6B3773-E288-4ED6-8D2D-7A94A1E9116E}" destId="{B61698C4-7017-4D89-87F7-56075D701F9E}" srcOrd="0" destOrd="0" presId="urn:microsoft.com/office/officeart/2005/8/layout/cycle5"/>
    <dgm:cxn modelId="{3F9C49FA-C1A6-4126-905F-7B79628C1469}" type="presOf" srcId="{181EA984-4962-4DC5-8CDA-71251781BB72}" destId="{6B2E63ED-B4B9-4312-8B34-C6298E61E31E}" srcOrd="0" destOrd="0" presId="urn:microsoft.com/office/officeart/2005/8/layout/cycle5"/>
    <dgm:cxn modelId="{9F904C9B-1394-41BD-87E1-037762756AB5}" type="presOf" srcId="{1B6EB8D1-E4C2-40F7-BAF0-BED45F5C904D}" destId="{37B34B6A-4DCE-4DE3-951A-2EF6B41DAEEC}" srcOrd="0" destOrd="0" presId="urn:microsoft.com/office/officeart/2005/8/layout/cycle5"/>
    <dgm:cxn modelId="{0DA2F243-8AC0-4AEF-ABF2-0EC24CA78818}" type="presParOf" srcId="{5C1B40A2-C95B-481E-9090-4B7BCF3B56CE}" destId="{18E1BD14-653F-47B3-BB46-667C8FB2497F}" srcOrd="0" destOrd="0" presId="urn:microsoft.com/office/officeart/2005/8/layout/cycle5"/>
    <dgm:cxn modelId="{69419B55-680F-4ED2-9F1E-64073150DA33}" type="presParOf" srcId="{5C1B40A2-C95B-481E-9090-4B7BCF3B56CE}" destId="{63F2586D-5C2A-47F2-8FBF-D647F1535402}" srcOrd="1" destOrd="0" presId="urn:microsoft.com/office/officeart/2005/8/layout/cycle5"/>
    <dgm:cxn modelId="{FC221E29-F8F2-4AE3-B6C7-2B7239093A43}" type="presParOf" srcId="{5C1B40A2-C95B-481E-9090-4B7BCF3B56CE}" destId="{43434E4B-C4FB-4DAC-9533-71DBE9279538}" srcOrd="2" destOrd="0" presId="urn:microsoft.com/office/officeart/2005/8/layout/cycle5"/>
    <dgm:cxn modelId="{8962156D-FB7D-47EE-9A6C-567790CC0320}" type="presParOf" srcId="{5C1B40A2-C95B-481E-9090-4B7BCF3B56CE}" destId="{A54D8CAD-B47B-492A-A92F-69E42EBB0CBD}" srcOrd="3" destOrd="0" presId="urn:microsoft.com/office/officeart/2005/8/layout/cycle5"/>
    <dgm:cxn modelId="{747EC0D1-F2FB-44BF-A6BB-41C7F9A9414A}" type="presParOf" srcId="{5C1B40A2-C95B-481E-9090-4B7BCF3B56CE}" destId="{C1BE9F86-1024-42B7-8000-210EB09C538A}" srcOrd="4" destOrd="0" presId="urn:microsoft.com/office/officeart/2005/8/layout/cycle5"/>
    <dgm:cxn modelId="{2C875D16-AE54-4615-89DE-C0BB76E71ED0}" type="presParOf" srcId="{5C1B40A2-C95B-481E-9090-4B7BCF3B56CE}" destId="{F93ECD45-54D8-465B-A0C2-914295F3C5BD}" srcOrd="5" destOrd="0" presId="urn:microsoft.com/office/officeart/2005/8/layout/cycle5"/>
    <dgm:cxn modelId="{3AFFC2A6-D9BB-475C-916B-CD8E310B2CB4}" type="presParOf" srcId="{5C1B40A2-C95B-481E-9090-4B7BCF3B56CE}" destId="{D76CEF15-AD37-4FF7-A9D9-F30101483B47}" srcOrd="6" destOrd="0" presId="urn:microsoft.com/office/officeart/2005/8/layout/cycle5"/>
    <dgm:cxn modelId="{1F9F60AC-D955-44F1-A6B7-223DA2B20F93}" type="presParOf" srcId="{5C1B40A2-C95B-481E-9090-4B7BCF3B56CE}" destId="{89825730-0866-4745-85D0-1D1DCFBF2A18}" srcOrd="7" destOrd="0" presId="urn:microsoft.com/office/officeart/2005/8/layout/cycle5"/>
    <dgm:cxn modelId="{2BD6E5A1-DE7D-4B40-8702-22AB5FDDE0BF}" type="presParOf" srcId="{5C1B40A2-C95B-481E-9090-4B7BCF3B56CE}" destId="{DA554C6D-A2BD-4B94-802C-6C55DB9F2BF8}" srcOrd="8" destOrd="0" presId="urn:microsoft.com/office/officeart/2005/8/layout/cycle5"/>
    <dgm:cxn modelId="{7EED376B-9AB0-482B-8DB7-EE6420E23CAD}" type="presParOf" srcId="{5C1B40A2-C95B-481E-9090-4B7BCF3B56CE}" destId="{644BD4D3-8D2A-489F-BC0B-191B4AEF9533}" srcOrd="9" destOrd="0" presId="urn:microsoft.com/office/officeart/2005/8/layout/cycle5"/>
    <dgm:cxn modelId="{E6E443B0-27AC-41CA-A88A-AF8C77F3CFEB}" type="presParOf" srcId="{5C1B40A2-C95B-481E-9090-4B7BCF3B56CE}" destId="{DAC3B005-4E2A-4348-9B77-486F2914FE10}" srcOrd="10" destOrd="0" presId="urn:microsoft.com/office/officeart/2005/8/layout/cycle5"/>
    <dgm:cxn modelId="{1A026957-BFD4-4612-976D-D3C759F0A43E}" type="presParOf" srcId="{5C1B40A2-C95B-481E-9090-4B7BCF3B56CE}" destId="{2C814299-90FC-466A-8C27-58BBE7C3AD9B}" srcOrd="11" destOrd="0" presId="urn:microsoft.com/office/officeart/2005/8/layout/cycle5"/>
    <dgm:cxn modelId="{EEC907D6-A5B0-4C1D-88F1-ADDE1ECA8237}" type="presParOf" srcId="{5C1B40A2-C95B-481E-9090-4B7BCF3B56CE}" destId="{03867FA4-A613-4921-92BD-CBD0DE5AF6C1}" srcOrd="12" destOrd="0" presId="urn:microsoft.com/office/officeart/2005/8/layout/cycle5"/>
    <dgm:cxn modelId="{E5195101-72A5-45F7-BED9-C2EB9914D19C}" type="presParOf" srcId="{5C1B40A2-C95B-481E-9090-4B7BCF3B56CE}" destId="{A543EB03-7087-4967-BA16-52B020590675}" srcOrd="13" destOrd="0" presId="urn:microsoft.com/office/officeart/2005/8/layout/cycle5"/>
    <dgm:cxn modelId="{1175FCD1-CF8E-4862-8456-7265840B829F}" type="presParOf" srcId="{5C1B40A2-C95B-481E-9090-4B7BCF3B56CE}" destId="{191E1915-7B43-453A-9B3B-8BE365BAB7F0}" srcOrd="14" destOrd="0" presId="urn:microsoft.com/office/officeart/2005/8/layout/cycle5"/>
    <dgm:cxn modelId="{73E4E1F1-9528-4CE3-BC4F-00C5C9E2B81F}" type="presParOf" srcId="{5C1B40A2-C95B-481E-9090-4B7BCF3B56CE}" destId="{529DDF86-EE24-4644-BF9F-F7994B1A08DB}" srcOrd="15" destOrd="0" presId="urn:microsoft.com/office/officeart/2005/8/layout/cycle5"/>
    <dgm:cxn modelId="{74303C7E-D02E-4695-93D1-4FB4A2D32A66}" type="presParOf" srcId="{5C1B40A2-C95B-481E-9090-4B7BCF3B56CE}" destId="{273D6908-0A8E-4F45-889A-67CE25D68E3E}" srcOrd="16" destOrd="0" presId="urn:microsoft.com/office/officeart/2005/8/layout/cycle5"/>
    <dgm:cxn modelId="{BDD59136-75C8-4A98-8321-216233C87579}" type="presParOf" srcId="{5C1B40A2-C95B-481E-9090-4B7BCF3B56CE}" destId="{B61698C4-7017-4D89-87F7-56075D701F9E}" srcOrd="17" destOrd="0" presId="urn:microsoft.com/office/officeart/2005/8/layout/cycle5"/>
    <dgm:cxn modelId="{91293613-EA73-482D-8882-548F22B9A22D}" type="presParOf" srcId="{5C1B40A2-C95B-481E-9090-4B7BCF3B56CE}" destId="{E20084B0-DED3-4DEB-8998-F77FEE57635D}" srcOrd="18" destOrd="0" presId="urn:microsoft.com/office/officeart/2005/8/layout/cycle5"/>
    <dgm:cxn modelId="{EBE7B754-3ECB-454A-97E0-C42B5A96A5B0}" type="presParOf" srcId="{5C1B40A2-C95B-481E-9090-4B7BCF3B56CE}" destId="{284E5A02-1953-4AC1-8DE5-B9171905FABE}" srcOrd="19" destOrd="0" presId="urn:microsoft.com/office/officeart/2005/8/layout/cycle5"/>
    <dgm:cxn modelId="{F216A55F-D9CA-45F7-B913-7F0C8DC8A7F7}" type="presParOf" srcId="{5C1B40A2-C95B-481E-9090-4B7BCF3B56CE}" destId="{37B34B6A-4DCE-4DE3-951A-2EF6B41DAEEC}" srcOrd="20" destOrd="0" presId="urn:microsoft.com/office/officeart/2005/8/layout/cycle5"/>
    <dgm:cxn modelId="{DE887DC0-46FD-4914-9E43-AA8D305CB71B}" type="presParOf" srcId="{5C1B40A2-C95B-481E-9090-4B7BCF3B56CE}" destId="{26BC9EC0-F33D-4C53-893E-E607BC23B588}" srcOrd="21" destOrd="0" presId="urn:microsoft.com/office/officeart/2005/8/layout/cycle5"/>
    <dgm:cxn modelId="{3F79FF02-5AE2-410E-93B6-5E25F7765992}" type="presParOf" srcId="{5C1B40A2-C95B-481E-9090-4B7BCF3B56CE}" destId="{AAF36583-BB7F-476C-A980-E0851D9947DB}" srcOrd="22" destOrd="0" presId="urn:microsoft.com/office/officeart/2005/8/layout/cycle5"/>
    <dgm:cxn modelId="{A9292E47-6A5B-4085-80D2-E9C00CF8CB4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74BA9-2D77-492F-9FA1-434668589DF9}" type="doc">
      <dgm:prSet loTypeId="urn:microsoft.com/office/officeart/2005/8/layout/vList3#1" loCatId="list" qsTypeId="urn:microsoft.com/office/officeart/2005/8/quickstyle/3d1" qsCatId="3D" csTypeId="urn:microsoft.com/office/officeart/2005/8/colors/colorful1" csCatId="colorful" phldr="1"/>
      <dgm:spPr/>
    </dgm:pt>
    <dgm:pt modelId="{F757AE12-23DC-49CF-8A68-F8938B29D19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 бюджетной системы с учетом выполнения имеющихся обязательств в условиях сокращения бюджетных расходов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4E71B9F-1CE7-4E78-BBF7-8776E7A7879B}" type="parTrans" cxnId="{3C38FEEC-FC7A-4E96-9977-AE36CA990047}">
      <dgm:prSet/>
      <dgm:spPr/>
      <dgm:t>
        <a:bodyPr/>
        <a:lstStyle/>
        <a:p>
          <a:endParaRPr lang="ru-RU"/>
        </a:p>
      </dgm:t>
    </dgm:pt>
    <dgm:pt modelId="{97A971D6-C2FA-4E6D-BD23-724C5A6F4F96}" type="sibTrans" cxnId="{3C38FEEC-FC7A-4E96-9977-AE36CA990047}">
      <dgm:prSet/>
      <dgm:spPr/>
      <dgm:t>
        <a:bodyPr/>
        <a:lstStyle/>
        <a:p>
          <a:endParaRPr lang="ru-RU"/>
        </a:p>
      </dgm:t>
    </dgm:pt>
    <dgm:pt modelId="{2C9B8DF4-DF68-40D0-9DA5-6F06B62DED6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механизмов реализации муниципальных программ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2A4CD2B-D247-4D28-BCFA-6488C2FF493A}" type="parTrans" cxnId="{21367BF5-211D-4EA3-8F92-550A6122F7D9}">
      <dgm:prSet/>
      <dgm:spPr/>
      <dgm:t>
        <a:bodyPr/>
        <a:lstStyle/>
        <a:p>
          <a:endParaRPr lang="ru-RU"/>
        </a:p>
      </dgm:t>
    </dgm:pt>
    <dgm:pt modelId="{A136BD1A-8F9E-4B8A-951E-28DC858D32D9}" type="sibTrans" cxnId="{21367BF5-211D-4EA3-8F92-550A6122F7D9}">
      <dgm:prSet/>
      <dgm:spPr/>
      <dgm:t>
        <a:bodyPr/>
        <a:lstStyle/>
        <a:p>
          <a:endParaRPr lang="ru-RU"/>
        </a:p>
      </dgm:t>
    </dgm:pt>
    <dgm:pt modelId="{A0376F07-7A0B-4168-BD91-FA098097FC7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качества предоставления муниципальных услуг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3583680-2853-4F4E-A6EB-9035E1FE4E8F}" type="parTrans" cxnId="{74120334-68C4-43FB-8274-8748BCF76E71}">
      <dgm:prSet/>
      <dgm:spPr/>
      <dgm:t>
        <a:bodyPr/>
        <a:lstStyle/>
        <a:p>
          <a:endParaRPr lang="ru-RU"/>
        </a:p>
      </dgm:t>
    </dgm:pt>
    <dgm:pt modelId="{6821920C-3002-4C5A-B724-CE1B1F4F28CE}" type="sibTrans" cxnId="{74120334-68C4-43FB-8274-8748BCF76E71}">
      <dgm:prSet/>
      <dgm:spPr/>
      <dgm:t>
        <a:bodyPr/>
        <a:lstStyle/>
        <a:p>
          <a:endParaRPr lang="ru-RU"/>
        </a:p>
      </dgm:t>
    </dgm:pt>
    <dgm:pt modelId="{D8FB4D16-72D8-4DB3-B92A-87C9F06CA6C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оптимизация расходов связанных с муниципальным  управлением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EF701FC-CF17-47CC-BB03-9E16A2200BAA}" type="parTrans" cxnId="{D4925716-F392-4F0E-8B87-A8CA1DD1B725}">
      <dgm:prSet/>
      <dgm:spPr/>
      <dgm:t>
        <a:bodyPr/>
        <a:lstStyle/>
        <a:p>
          <a:endParaRPr lang="ru-RU"/>
        </a:p>
      </dgm:t>
    </dgm:pt>
    <dgm:pt modelId="{B62A0E4B-4C01-462F-8BBF-105871C19F53}" type="sibTrans" cxnId="{D4925716-F392-4F0E-8B87-A8CA1DD1B725}">
      <dgm:prSet/>
      <dgm:spPr/>
      <dgm:t>
        <a:bodyPr/>
        <a:lstStyle/>
        <a:p>
          <a:endParaRPr lang="ru-RU"/>
        </a:p>
      </dgm:t>
    </dgm:pt>
    <dgm:pt modelId="{2A34E6D8-D594-4983-8B68-4B16335D5A03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привлечение в бюджет Сабиновского сельского поселения дополнительных средств из вышестоящих бюджетов при активном участии в государственных программах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549B552-A1B6-4266-87EE-60E8659C2D66}" type="parTrans" cxnId="{558FB535-32AD-447D-A55E-AD543747A8E8}">
      <dgm:prSet/>
      <dgm:spPr/>
      <dgm:t>
        <a:bodyPr/>
        <a:lstStyle/>
        <a:p>
          <a:endParaRPr lang="ru-RU"/>
        </a:p>
      </dgm:t>
    </dgm:pt>
    <dgm:pt modelId="{E875C709-DF58-482E-91A5-EAD7A9F7D348}" type="sibTrans" cxnId="{558FB535-32AD-447D-A55E-AD543747A8E8}">
      <dgm:prSet/>
      <dgm:spPr/>
      <dgm:t>
        <a:bodyPr/>
        <a:lstStyle/>
        <a:p>
          <a:endParaRPr lang="ru-RU"/>
        </a:p>
      </dgm:t>
    </dgm:pt>
    <dgm:pt modelId="{BECBBA3A-3F34-4BD2-9027-4645F822DD43}" type="pres">
      <dgm:prSet presAssocID="{7D674BA9-2D77-492F-9FA1-434668589DF9}" presName="linearFlow" presStyleCnt="0">
        <dgm:presLayoutVars>
          <dgm:dir/>
          <dgm:resizeHandles val="exact"/>
        </dgm:presLayoutVars>
      </dgm:prSet>
      <dgm:spPr/>
    </dgm:pt>
    <dgm:pt modelId="{F5001156-205E-402B-A10D-A517BEEAB97C}" type="pres">
      <dgm:prSet presAssocID="{F757AE12-23DC-49CF-8A68-F8938B29D193}" presName="composite" presStyleCnt="0"/>
      <dgm:spPr/>
    </dgm:pt>
    <dgm:pt modelId="{1245A4BC-803B-4B66-B6DF-DD180B59C0E6}" type="pres">
      <dgm:prSet presAssocID="{F757AE12-23DC-49CF-8A68-F8938B29D19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68C20A-792F-415D-8AA5-9D671E1F9DC9}" type="pres">
      <dgm:prSet presAssocID="{F757AE12-23DC-49CF-8A68-F8938B29D193}" presName="txShp" presStyleLbl="node1" presStyleIdx="0" presStyleCnt="5" custScaleX="1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53A0-E018-420E-A145-F61C9A7E96AB}" type="pres">
      <dgm:prSet presAssocID="{97A971D6-C2FA-4E6D-BD23-724C5A6F4F96}" presName="spacing" presStyleCnt="0"/>
      <dgm:spPr/>
    </dgm:pt>
    <dgm:pt modelId="{E266BB34-F0E0-4458-9D54-8E889A7A3457}" type="pres">
      <dgm:prSet presAssocID="{2C9B8DF4-DF68-40D0-9DA5-6F06B62DED64}" presName="composite" presStyleCnt="0"/>
      <dgm:spPr/>
    </dgm:pt>
    <dgm:pt modelId="{AC2BDCBB-1DB3-41AA-B7DF-FC53362C969D}" type="pres">
      <dgm:prSet presAssocID="{2C9B8DF4-DF68-40D0-9DA5-6F06B62DED64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F65993E0-5C5B-4F66-976C-63547EC4C6F4}" type="pres">
      <dgm:prSet presAssocID="{2C9B8DF4-DF68-40D0-9DA5-6F06B62DED64}" presName="txShp" presStyleLbl="node1" presStyleIdx="1" presStyleCnt="5" custScaleX="109138" custLinFactNeighborX="-77" custLinFactNeighborY="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8E24-C737-4339-8878-08B49AE27256}" type="pres">
      <dgm:prSet presAssocID="{A136BD1A-8F9E-4B8A-951E-28DC858D32D9}" presName="spacing" presStyleCnt="0"/>
      <dgm:spPr/>
    </dgm:pt>
    <dgm:pt modelId="{A68DC3BF-A0CF-429C-BBBC-F4A20984D157}" type="pres">
      <dgm:prSet presAssocID="{A0376F07-7A0B-4168-BD91-FA098097FC73}" presName="composite" presStyleCnt="0"/>
      <dgm:spPr/>
    </dgm:pt>
    <dgm:pt modelId="{6064C0A2-DF2C-441C-9DD9-A3DE26F0B060}" type="pres">
      <dgm:prSet presAssocID="{A0376F07-7A0B-4168-BD91-FA098097FC7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AF0E76FD-76D3-485B-90F4-5F8042A2B234}" type="pres">
      <dgm:prSet presAssocID="{A0376F07-7A0B-4168-BD91-FA098097FC73}" presName="txShp" presStyleLbl="node1" presStyleIdx="2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667E-A29E-4283-947C-378A5C6FBE10}" type="pres">
      <dgm:prSet presAssocID="{6821920C-3002-4C5A-B724-CE1B1F4F28CE}" presName="spacing" presStyleCnt="0"/>
      <dgm:spPr/>
    </dgm:pt>
    <dgm:pt modelId="{07164CA9-7CEA-4836-989F-19B7D6CF4521}" type="pres">
      <dgm:prSet presAssocID="{D8FB4D16-72D8-4DB3-B92A-87C9F06CA6CD}" presName="composite" presStyleCnt="0"/>
      <dgm:spPr/>
    </dgm:pt>
    <dgm:pt modelId="{A1D081C8-8E49-4D48-9E12-448CB633C12A}" type="pres">
      <dgm:prSet presAssocID="{D8FB4D16-72D8-4DB3-B92A-87C9F06CA6C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0EECF2-A5D5-4760-95D8-7F2EE182BF8A}" type="pres">
      <dgm:prSet presAssocID="{D8FB4D16-72D8-4DB3-B92A-87C9F06CA6CD}" presName="txShp" presStyleLbl="node1" presStyleIdx="3" presStyleCnt="5" custScaleX="10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CD76-DE63-4199-BA86-BEF85C86B687}" type="pres">
      <dgm:prSet presAssocID="{B62A0E4B-4C01-462F-8BBF-105871C19F53}" presName="spacing" presStyleCnt="0"/>
      <dgm:spPr/>
    </dgm:pt>
    <dgm:pt modelId="{7F643541-1CDE-4683-9AC1-4DC635A2CEA2}" type="pres">
      <dgm:prSet presAssocID="{2A34E6D8-D594-4983-8B68-4B16335D5A03}" presName="composite" presStyleCnt="0"/>
      <dgm:spPr/>
    </dgm:pt>
    <dgm:pt modelId="{A2ED0748-012D-4CEF-844C-D174B773926D}" type="pres">
      <dgm:prSet presAssocID="{2A34E6D8-D594-4983-8B68-4B16335D5A0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63FC6AE-9987-4F55-B9EF-59A547EAAFA6}" type="pres">
      <dgm:prSet presAssocID="{2A34E6D8-D594-4983-8B68-4B16335D5A03}" presName="txShp" presStyleLbl="node1" presStyleIdx="4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9F0B6-701B-4983-8354-5F054C3A237C}" type="presOf" srcId="{2C9B8DF4-DF68-40D0-9DA5-6F06B62DED64}" destId="{F65993E0-5C5B-4F66-976C-63547EC4C6F4}" srcOrd="0" destOrd="0" presId="urn:microsoft.com/office/officeart/2005/8/layout/vList3#1"/>
    <dgm:cxn modelId="{50679EAC-3EC3-448B-AA13-7AB6A82C65E3}" type="presOf" srcId="{7D674BA9-2D77-492F-9FA1-434668589DF9}" destId="{BECBBA3A-3F34-4BD2-9027-4645F822DD43}" srcOrd="0" destOrd="0" presId="urn:microsoft.com/office/officeart/2005/8/layout/vList3#1"/>
    <dgm:cxn modelId="{74120334-68C4-43FB-8274-8748BCF76E71}" srcId="{7D674BA9-2D77-492F-9FA1-434668589DF9}" destId="{A0376F07-7A0B-4168-BD91-FA098097FC73}" srcOrd="2" destOrd="0" parTransId="{83583680-2853-4F4E-A6EB-9035E1FE4E8F}" sibTransId="{6821920C-3002-4C5A-B724-CE1B1F4F28CE}"/>
    <dgm:cxn modelId="{515C4EAB-CDA2-4D62-AC33-2F59BFB2AF19}" type="presOf" srcId="{D8FB4D16-72D8-4DB3-B92A-87C9F06CA6CD}" destId="{B20EECF2-A5D5-4760-95D8-7F2EE182BF8A}" srcOrd="0" destOrd="0" presId="urn:microsoft.com/office/officeart/2005/8/layout/vList3#1"/>
    <dgm:cxn modelId="{31F9C428-91C7-468F-BF91-B2CE560DE6AD}" type="presOf" srcId="{A0376F07-7A0B-4168-BD91-FA098097FC73}" destId="{AF0E76FD-76D3-485B-90F4-5F8042A2B234}" srcOrd="0" destOrd="0" presId="urn:microsoft.com/office/officeart/2005/8/layout/vList3#1"/>
    <dgm:cxn modelId="{558FB535-32AD-447D-A55E-AD543747A8E8}" srcId="{7D674BA9-2D77-492F-9FA1-434668589DF9}" destId="{2A34E6D8-D594-4983-8B68-4B16335D5A03}" srcOrd="4" destOrd="0" parTransId="{6549B552-A1B6-4266-87EE-60E8659C2D66}" sibTransId="{E875C709-DF58-482E-91A5-EAD7A9F7D348}"/>
    <dgm:cxn modelId="{21367BF5-211D-4EA3-8F92-550A6122F7D9}" srcId="{7D674BA9-2D77-492F-9FA1-434668589DF9}" destId="{2C9B8DF4-DF68-40D0-9DA5-6F06B62DED64}" srcOrd="1" destOrd="0" parTransId="{32A4CD2B-D247-4D28-BCFA-6488C2FF493A}" sibTransId="{A136BD1A-8F9E-4B8A-951E-28DC858D32D9}"/>
    <dgm:cxn modelId="{D4925716-F392-4F0E-8B87-A8CA1DD1B725}" srcId="{7D674BA9-2D77-492F-9FA1-434668589DF9}" destId="{D8FB4D16-72D8-4DB3-B92A-87C9F06CA6CD}" srcOrd="3" destOrd="0" parTransId="{2EF701FC-CF17-47CC-BB03-9E16A2200BAA}" sibTransId="{B62A0E4B-4C01-462F-8BBF-105871C19F53}"/>
    <dgm:cxn modelId="{3C38FEEC-FC7A-4E96-9977-AE36CA990047}" srcId="{7D674BA9-2D77-492F-9FA1-434668589DF9}" destId="{F757AE12-23DC-49CF-8A68-F8938B29D193}" srcOrd="0" destOrd="0" parTransId="{C4E71B9F-1CE7-4E78-BBF7-8776E7A7879B}" sibTransId="{97A971D6-C2FA-4E6D-BD23-724C5A6F4F96}"/>
    <dgm:cxn modelId="{82E33F2A-D68B-4457-888B-995FFE852FB5}" type="presOf" srcId="{F757AE12-23DC-49CF-8A68-F8938B29D193}" destId="{B268C20A-792F-415D-8AA5-9D671E1F9DC9}" srcOrd="0" destOrd="0" presId="urn:microsoft.com/office/officeart/2005/8/layout/vList3#1"/>
    <dgm:cxn modelId="{D86F8DB4-8E52-4CD8-8EC5-C18704D045A2}" type="presOf" srcId="{2A34E6D8-D594-4983-8B68-4B16335D5A03}" destId="{263FC6AE-9987-4F55-B9EF-59A547EAAFA6}" srcOrd="0" destOrd="0" presId="urn:microsoft.com/office/officeart/2005/8/layout/vList3#1"/>
    <dgm:cxn modelId="{25D5080D-AC5B-4422-AF97-EB3D9F681FDF}" type="presParOf" srcId="{BECBBA3A-3F34-4BD2-9027-4645F822DD43}" destId="{F5001156-205E-402B-A10D-A517BEEAB97C}" srcOrd="0" destOrd="0" presId="urn:microsoft.com/office/officeart/2005/8/layout/vList3#1"/>
    <dgm:cxn modelId="{0B1C324C-9A7F-4CC6-8EFD-59C63911E996}" type="presParOf" srcId="{F5001156-205E-402B-A10D-A517BEEAB97C}" destId="{1245A4BC-803B-4B66-B6DF-DD180B59C0E6}" srcOrd="0" destOrd="0" presId="urn:microsoft.com/office/officeart/2005/8/layout/vList3#1"/>
    <dgm:cxn modelId="{9DEA2DF5-A019-41A1-BB05-8502BC322230}" type="presParOf" srcId="{F5001156-205E-402B-A10D-A517BEEAB97C}" destId="{B268C20A-792F-415D-8AA5-9D671E1F9DC9}" srcOrd="1" destOrd="0" presId="urn:microsoft.com/office/officeart/2005/8/layout/vList3#1"/>
    <dgm:cxn modelId="{14F9D895-EFB7-4828-92FE-A23631958CF3}" type="presParOf" srcId="{BECBBA3A-3F34-4BD2-9027-4645F822DD43}" destId="{3FE953A0-E018-420E-A145-F61C9A7E96AB}" srcOrd="1" destOrd="0" presId="urn:microsoft.com/office/officeart/2005/8/layout/vList3#1"/>
    <dgm:cxn modelId="{448F5F90-52B7-49C4-939F-522650C58C38}" type="presParOf" srcId="{BECBBA3A-3F34-4BD2-9027-4645F822DD43}" destId="{E266BB34-F0E0-4458-9D54-8E889A7A3457}" srcOrd="2" destOrd="0" presId="urn:microsoft.com/office/officeart/2005/8/layout/vList3#1"/>
    <dgm:cxn modelId="{B28DD51F-96C4-4D78-8ABD-7F51E2A16280}" type="presParOf" srcId="{E266BB34-F0E0-4458-9D54-8E889A7A3457}" destId="{AC2BDCBB-1DB3-41AA-B7DF-FC53362C969D}" srcOrd="0" destOrd="0" presId="urn:microsoft.com/office/officeart/2005/8/layout/vList3#1"/>
    <dgm:cxn modelId="{901F5058-67E1-4740-9404-35EB4372F40E}" type="presParOf" srcId="{E266BB34-F0E0-4458-9D54-8E889A7A3457}" destId="{F65993E0-5C5B-4F66-976C-63547EC4C6F4}" srcOrd="1" destOrd="0" presId="urn:microsoft.com/office/officeart/2005/8/layout/vList3#1"/>
    <dgm:cxn modelId="{97609617-80D5-4756-A821-682E58349B67}" type="presParOf" srcId="{BECBBA3A-3F34-4BD2-9027-4645F822DD43}" destId="{ADE28E24-C737-4339-8878-08B49AE27256}" srcOrd="3" destOrd="0" presId="urn:microsoft.com/office/officeart/2005/8/layout/vList3#1"/>
    <dgm:cxn modelId="{100156B9-03A6-4FC4-B15E-70BD567D06B9}" type="presParOf" srcId="{BECBBA3A-3F34-4BD2-9027-4645F822DD43}" destId="{A68DC3BF-A0CF-429C-BBBC-F4A20984D157}" srcOrd="4" destOrd="0" presId="urn:microsoft.com/office/officeart/2005/8/layout/vList3#1"/>
    <dgm:cxn modelId="{50A5EC7F-9534-479B-A55A-D9C5A2350BA4}" type="presParOf" srcId="{A68DC3BF-A0CF-429C-BBBC-F4A20984D157}" destId="{6064C0A2-DF2C-441C-9DD9-A3DE26F0B060}" srcOrd="0" destOrd="0" presId="urn:microsoft.com/office/officeart/2005/8/layout/vList3#1"/>
    <dgm:cxn modelId="{FB8C9FF2-34DF-40B8-A5B2-958F42626210}" type="presParOf" srcId="{A68DC3BF-A0CF-429C-BBBC-F4A20984D157}" destId="{AF0E76FD-76D3-485B-90F4-5F8042A2B234}" srcOrd="1" destOrd="0" presId="urn:microsoft.com/office/officeart/2005/8/layout/vList3#1"/>
    <dgm:cxn modelId="{46E2D801-04C9-4267-9CB0-E87D2581113E}" type="presParOf" srcId="{BECBBA3A-3F34-4BD2-9027-4645F822DD43}" destId="{9A49667E-A29E-4283-947C-378A5C6FBE10}" srcOrd="5" destOrd="0" presId="urn:microsoft.com/office/officeart/2005/8/layout/vList3#1"/>
    <dgm:cxn modelId="{FF604250-09B5-44E9-9273-45082F218A36}" type="presParOf" srcId="{BECBBA3A-3F34-4BD2-9027-4645F822DD43}" destId="{07164CA9-7CEA-4836-989F-19B7D6CF4521}" srcOrd="6" destOrd="0" presId="urn:microsoft.com/office/officeart/2005/8/layout/vList3#1"/>
    <dgm:cxn modelId="{8834BA4E-57EB-484D-93DF-74233C519BD8}" type="presParOf" srcId="{07164CA9-7CEA-4836-989F-19B7D6CF4521}" destId="{A1D081C8-8E49-4D48-9E12-448CB633C12A}" srcOrd="0" destOrd="0" presId="urn:microsoft.com/office/officeart/2005/8/layout/vList3#1"/>
    <dgm:cxn modelId="{DC849424-3243-4C30-A160-81B8B2DD1A66}" type="presParOf" srcId="{07164CA9-7CEA-4836-989F-19B7D6CF4521}" destId="{B20EECF2-A5D5-4760-95D8-7F2EE182BF8A}" srcOrd="1" destOrd="0" presId="urn:microsoft.com/office/officeart/2005/8/layout/vList3#1"/>
    <dgm:cxn modelId="{1E8BA720-9E31-48E4-B762-96D60F4DA488}" type="presParOf" srcId="{BECBBA3A-3F34-4BD2-9027-4645F822DD43}" destId="{E73CCD76-DE63-4199-BA86-BEF85C86B687}" srcOrd="7" destOrd="0" presId="urn:microsoft.com/office/officeart/2005/8/layout/vList3#1"/>
    <dgm:cxn modelId="{840BD17E-DDE1-4FD8-ABD3-FF1046C30625}" type="presParOf" srcId="{BECBBA3A-3F34-4BD2-9027-4645F822DD43}" destId="{7F643541-1CDE-4683-9AC1-4DC635A2CEA2}" srcOrd="8" destOrd="0" presId="urn:microsoft.com/office/officeart/2005/8/layout/vList3#1"/>
    <dgm:cxn modelId="{780BAFBC-0613-4B35-B51B-283881CB9570}" type="presParOf" srcId="{7F643541-1CDE-4683-9AC1-4DC635A2CEA2}" destId="{A2ED0748-012D-4CEF-844C-D174B773926D}" srcOrd="0" destOrd="0" presId="urn:microsoft.com/office/officeart/2005/8/layout/vList3#1"/>
    <dgm:cxn modelId="{5AC9F812-476B-4DAD-9C4B-A49B2848FC0C}" type="presParOf" srcId="{7F643541-1CDE-4683-9AC1-4DC635A2CEA2}" destId="{263FC6AE-9987-4F55-B9EF-59A547EAAFA6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17D5C-DF15-406F-B2B7-C7E05DBC8202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</dgm:pt>
    <dgm:pt modelId="{6D737858-F1A9-4814-B39F-85A0CC0E194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имущества, осуществление контроля за использованием муниципального имущества, сданного в аренду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0385729-0172-434A-967B-E814599AF267}" type="parTrans" cxnId="{AE80B9CA-A9C6-40D1-8C65-DBAAC5112D27}">
      <dgm:prSet/>
      <dgm:spPr/>
      <dgm:t>
        <a:bodyPr/>
        <a:lstStyle/>
        <a:p>
          <a:endParaRPr lang="ru-RU"/>
        </a:p>
      </dgm:t>
    </dgm:pt>
    <dgm:pt modelId="{6982195D-2123-4C87-844E-52A79C48B689}" type="sibTrans" cxnId="{AE80B9CA-A9C6-40D1-8C65-DBAAC5112D27}">
      <dgm:prSet/>
      <dgm:spPr/>
      <dgm:t>
        <a:bodyPr/>
        <a:lstStyle/>
        <a:p>
          <a:endParaRPr lang="ru-RU"/>
        </a:p>
      </dgm:t>
    </dgm:pt>
    <dgm:pt modelId="{166ACB1C-EE22-4561-BC1E-34240855511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механизма муниципального финансового контроля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4E4609-A1C5-45D5-8FC3-3369E93F35C9}" type="parTrans" cxnId="{1AF20B17-147B-4988-A613-73AABD3964C7}">
      <dgm:prSet/>
      <dgm:spPr/>
      <dgm:t>
        <a:bodyPr/>
        <a:lstStyle/>
        <a:p>
          <a:endParaRPr lang="ru-RU"/>
        </a:p>
      </dgm:t>
    </dgm:pt>
    <dgm:pt modelId="{CA5C0EF4-4C09-4DE5-A6CA-847831B9DC89}" type="sibTrans" cxnId="{1AF20B17-147B-4988-A613-73AABD3964C7}">
      <dgm:prSet/>
      <dgm:spPr/>
      <dgm:t>
        <a:bodyPr/>
        <a:lstStyle/>
        <a:p>
          <a:endParaRPr lang="ru-RU"/>
        </a:p>
      </dgm:t>
    </dgm:pt>
    <dgm:pt modelId="{CDF4030D-3305-4ACD-B363-0B18CB47329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улучшение качества администрирования главными администраторами доходов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A5E99F-377E-4F98-8C6B-A4E239AA35EA}" type="parTrans" cxnId="{644A50D3-817A-450F-B57F-95020192C88B}">
      <dgm:prSet/>
      <dgm:spPr/>
      <dgm:t>
        <a:bodyPr/>
        <a:lstStyle/>
        <a:p>
          <a:endParaRPr lang="ru-RU"/>
        </a:p>
      </dgm:t>
    </dgm:pt>
    <dgm:pt modelId="{F5B1776D-7BAE-41BD-8656-5148897CBDE7}" type="sibTrans" cxnId="{644A50D3-817A-450F-B57F-95020192C88B}">
      <dgm:prSet/>
      <dgm:spPr/>
      <dgm:t>
        <a:bodyPr/>
        <a:lstStyle/>
        <a:p>
          <a:endParaRPr lang="ru-RU"/>
        </a:p>
      </dgm:t>
    </dgm:pt>
    <dgm:pt modelId="{CF501960-596D-4830-8513-EECD3513D19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взаимодействие с налоговой службой в целях осуществления мероприятий по повышению собираемости налогов, сокращению задолженности и недоимки в бюджет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C6AFAF4-753C-4E93-A046-FABFFE5F9B06}" type="parTrans" cxnId="{77733DC9-AB35-4D2B-B0EE-CDC691CF84DA}">
      <dgm:prSet/>
      <dgm:spPr/>
      <dgm:t>
        <a:bodyPr/>
        <a:lstStyle/>
        <a:p>
          <a:endParaRPr lang="ru-RU"/>
        </a:p>
      </dgm:t>
    </dgm:pt>
    <dgm:pt modelId="{B7F94710-2D03-4902-9711-05AF734EF443}" type="sibTrans" cxnId="{77733DC9-AB35-4D2B-B0EE-CDC691CF84DA}">
      <dgm:prSet/>
      <dgm:spPr/>
      <dgm:t>
        <a:bodyPr/>
        <a:lstStyle/>
        <a:p>
          <a:endParaRPr lang="ru-RU"/>
        </a:p>
      </dgm:t>
    </dgm:pt>
    <dgm:pt modelId="{8B10903A-676C-4B04-B437-33B890858DB4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процесса, участие граждан в формировании бюджета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26987BC-6E1C-48CA-9107-05D925EF687F}" type="sibTrans" cxnId="{643864E7-CF9F-4638-B223-B64E1A9375C9}">
      <dgm:prSet/>
      <dgm:spPr/>
      <dgm:t>
        <a:bodyPr/>
        <a:lstStyle/>
        <a:p>
          <a:endParaRPr lang="ru-RU"/>
        </a:p>
      </dgm:t>
    </dgm:pt>
    <dgm:pt modelId="{62ACC4DD-F2FD-49B6-9042-89A52CE0463E}" type="parTrans" cxnId="{643864E7-CF9F-4638-B223-B64E1A9375C9}">
      <dgm:prSet/>
      <dgm:spPr/>
      <dgm:t>
        <a:bodyPr/>
        <a:lstStyle/>
        <a:p>
          <a:endParaRPr lang="ru-RU"/>
        </a:p>
      </dgm:t>
    </dgm:pt>
    <dgm:pt modelId="{FD722300-A0AB-4C9F-8BC3-A4EBCA20858C}" type="pres">
      <dgm:prSet presAssocID="{D3E17D5C-DF15-406F-B2B7-C7E05DBC8202}" presName="linearFlow" presStyleCnt="0">
        <dgm:presLayoutVars>
          <dgm:dir/>
          <dgm:resizeHandles val="exact"/>
        </dgm:presLayoutVars>
      </dgm:prSet>
      <dgm:spPr/>
    </dgm:pt>
    <dgm:pt modelId="{36E2F847-EFC1-4223-85DA-4C9BD0D01252}" type="pres">
      <dgm:prSet presAssocID="{6D737858-F1A9-4814-B39F-85A0CC0E194C}" presName="composite" presStyleCnt="0"/>
      <dgm:spPr/>
    </dgm:pt>
    <dgm:pt modelId="{80745B86-6F0D-45E4-AFF8-FDDD9E90FED7}" type="pres">
      <dgm:prSet presAssocID="{6D737858-F1A9-4814-B39F-85A0CC0E194C}" presName="imgShp" presStyleLbl="fgImgPlace1" presStyleIdx="0" presStyleCnt="5" custLinFactNeighborX="-4375" custLinFactNeighborY="-2557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ru-RU"/>
        </a:p>
      </dgm:t>
    </dgm:pt>
    <dgm:pt modelId="{DB6AE7E0-C325-4E4F-8320-1FD9DD01B406}" type="pres">
      <dgm:prSet presAssocID="{6D737858-F1A9-4814-B39F-85A0CC0E194C}" presName="txShp" presStyleLbl="node1" presStyleIdx="0" presStyleCnt="5" custScaleX="106008" custScaleY="105023" custLinFactNeighborX="-1237" custLinFactNeighborY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36C6-CEE7-4144-8798-FAF239C65CBB}" type="pres">
      <dgm:prSet presAssocID="{6982195D-2123-4C87-844E-52A79C48B689}" presName="spacing" presStyleCnt="0"/>
      <dgm:spPr/>
    </dgm:pt>
    <dgm:pt modelId="{387663F8-8B16-48C7-AA41-373C0F9D774D}" type="pres">
      <dgm:prSet presAssocID="{166ACB1C-EE22-4561-BC1E-342408555118}" presName="composite" presStyleCnt="0"/>
      <dgm:spPr/>
    </dgm:pt>
    <dgm:pt modelId="{2BF66636-9C04-4C3A-B318-9D607EAE780F}" type="pres">
      <dgm:prSet presAssocID="{166ACB1C-EE22-4561-BC1E-342408555118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9CC30E9-8D36-45BC-8E00-F2609904C6CB}" type="pres">
      <dgm:prSet presAssocID="{166ACB1C-EE22-4561-BC1E-342408555118}" presName="txShp" presStyleLbl="node1" presStyleIdx="1" presStyleCnt="5" custScaleX="104158" custLinFactNeighborX="-1730" custLinFactNeighborY="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194D-E938-4631-8D0F-BE57D9E21070}" type="pres">
      <dgm:prSet presAssocID="{CA5C0EF4-4C09-4DE5-A6CA-847831B9DC89}" presName="spacing" presStyleCnt="0"/>
      <dgm:spPr/>
    </dgm:pt>
    <dgm:pt modelId="{7EF05BA2-F11A-4C63-9371-F98439208F31}" type="pres">
      <dgm:prSet presAssocID="{CDF4030D-3305-4ACD-B363-0B18CB473298}" presName="composite" presStyleCnt="0"/>
      <dgm:spPr/>
    </dgm:pt>
    <dgm:pt modelId="{972991C3-F0D8-4C22-85D3-330CA6A225B9}" type="pres">
      <dgm:prSet presAssocID="{CDF4030D-3305-4ACD-B363-0B18CB473298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ED25AE36-22D3-4B15-8AB8-5459DB366050}" type="pres">
      <dgm:prSet presAssocID="{CDF4030D-3305-4ACD-B363-0B18CB473298}" presName="txShp" presStyleLbl="node1" presStyleIdx="2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601F-41B1-431A-8FC1-F5EDAD830845}" type="pres">
      <dgm:prSet presAssocID="{F5B1776D-7BAE-41BD-8656-5148897CBDE7}" presName="spacing" presStyleCnt="0"/>
      <dgm:spPr/>
    </dgm:pt>
    <dgm:pt modelId="{B52DABC2-46E2-4332-A956-BD28280EFEF2}" type="pres">
      <dgm:prSet presAssocID="{CF501960-596D-4830-8513-EECD3513D196}" presName="composite" presStyleCnt="0"/>
      <dgm:spPr/>
    </dgm:pt>
    <dgm:pt modelId="{E6B5AF9F-28F7-4498-A8BC-44F539132898}" type="pres">
      <dgm:prSet presAssocID="{CF501960-596D-4830-8513-EECD3513D19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C422006D-EC8D-4DBD-9164-E3022160B88A}" type="pres">
      <dgm:prSet presAssocID="{CF501960-596D-4830-8513-EECD3513D196}" presName="txShp" presStyleLbl="node1" presStyleIdx="3" presStyleCnt="5" custScaleY="13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A15F-A9AF-42A0-91CD-4E7A2D4161B5}" type="pres">
      <dgm:prSet presAssocID="{B7F94710-2D03-4902-9711-05AF734EF443}" presName="spacing" presStyleCnt="0"/>
      <dgm:spPr/>
    </dgm:pt>
    <dgm:pt modelId="{0308526E-5B5D-46D5-822D-E0A4D503B12C}" type="pres">
      <dgm:prSet presAssocID="{8B10903A-676C-4B04-B437-33B890858DB4}" presName="composite" presStyleCnt="0"/>
      <dgm:spPr/>
    </dgm:pt>
    <dgm:pt modelId="{64C8DE9D-A0FA-473A-859E-DBF15E3A04C7}" type="pres">
      <dgm:prSet presAssocID="{8B10903A-676C-4B04-B437-33B890858DB4}" presName="imgShp" presStyleLbl="fgImgPlace1" presStyleIdx="4" presStyleCnt="5" custLinFactNeighborX="6583" custLinFactNeighborY="14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765FA506-FC1B-447C-A53A-690D63D947D2}" type="pres">
      <dgm:prSet presAssocID="{8B10903A-676C-4B04-B437-33B890858DB4}" presName="txShp" presStyleLbl="node1" presStyleIdx="4" presStyleCnt="5" custScaleY="10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2F7EC-B861-4B65-9DB7-A9923D48F8D2}" type="presOf" srcId="{CF501960-596D-4830-8513-EECD3513D196}" destId="{C422006D-EC8D-4DBD-9164-E3022160B88A}" srcOrd="0" destOrd="0" presId="urn:microsoft.com/office/officeart/2005/8/layout/vList3#2"/>
    <dgm:cxn modelId="{AE80B9CA-A9C6-40D1-8C65-DBAAC5112D27}" srcId="{D3E17D5C-DF15-406F-B2B7-C7E05DBC8202}" destId="{6D737858-F1A9-4814-B39F-85A0CC0E194C}" srcOrd="0" destOrd="0" parTransId="{20385729-0172-434A-967B-E814599AF267}" sibTransId="{6982195D-2123-4C87-844E-52A79C48B689}"/>
    <dgm:cxn modelId="{644A50D3-817A-450F-B57F-95020192C88B}" srcId="{D3E17D5C-DF15-406F-B2B7-C7E05DBC8202}" destId="{CDF4030D-3305-4ACD-B363-0B18CB473298}" srcOrd="2" destOrd="0" parTransId="{92A5E99F-377E-4F98-8C6B-A4E239AA35EA}" sibTransId="{F5B1776D-7BAE-41BD-8656-5148897CBDE7}"/>
    <dgm:cxn modelId="{55149622-0E32-49EA-AF8B-105F38C15BF1}" type="presOf" srcId="{D3E17D5C-DF15-406F-B2B7-C7E05DBC8202}" destId="{FD722300-A0AB-4C9F-8BC3-A4EBCA20858C}" srcOrd="0" destOrd="0" presId="urn:microsoft.com/office/officeart/2005/8/layout/vList3#2"/>
    <dgm:cxn modelId="{DFD96FD4-BA73-443C-AEB5-340E393497B6}" type="presOf" srcId="{6D737858-F1A9-4814-B39F-85A0CC0E194C}" destId="{DB6AE7E0-C325-4E4F-8320-1FD9DD01B406}" srcOrd="0" destOrd="0" presId="urn:microsoft.com/office/officeart/2005/8/layout/vList3#2"/>
    <dgm:cxn modelId="{643864E7-CF9F-4638-B223-B64E1A9375C9}" srcId="{D3E17D5C-DF15-406F-B2B7-C7E05DBC8202}" destId="{8B10903A-676C-4B04-B437-33B890858DB4}" srcOrd="4" destOrd="0" parTransId="{62ACC4DD-F2FD-49B6-9042-89A52CE0463E}" sibTransId="{426987BC-6E1C-48CA-9107-05D925EF687F}"/>
    <dgm:cxn modelId="{1AF20B17-147B-4988-A613-73AABD3964C7}" srcId="{D3E17D5C-DF15-406F-B2B7-C7E05DBC8202}" destId="{166ACB1C-EE22-4561-BC1E-342408555118}" srcOrd="1" destOrd="0" parTransId="{5C4E4609-A1C5-45D5-8FC3-3369E93F35C9}" sibTransId="{CA5C0EF4-4C09-4DE5-A6CA-847831B9DC89}"/>
    <dgm:cxn modelId="{90B8001E-C17A-4142-B4F2-F4933E90BC7A}" type="presOf" srcId="{CDF4030D-3305-4ACD-B363-0B18CB473298}" destId="{ED25AE36-22D3-4B15-8AB8-5459DB366050}" srcOrd="0" destOrd="0" presId="urn:microsoft.com/office/officeart/2005/8/layout/vList3#2"/>
    <dgm:cxn modelId="{77733DC9-AB35-4D2B-B0EE-CDC691CF84DA}" srcId="{D3E17D5C-DF15-406F-B2B7-C7E05DBC8202}" destId="{CF501960-596D-4830-8513-EECD3513D196}" srcOrd="3" destOrd="0" parTransId="{8C6AFAF4-753C-4E93-A046-FABFFE5F9B06}" sibTransId="{B7F94710-2D03-4902-9711-05AF734EF443}"/>
    <dgm:cxn modelId="{8FBCFB10-4183-4C55-8439-3C8B892DB63A}" type="presOf" srcId="{8B10903A-676C-4B04-B437-33B890858DB4}" destId="{765FA506-FC1B-447C-A53A-690D63D947D2}" srcOrd="0" destOrd="0" presId="urn:microsoft.com/office/officeart/2005/8/layout/vList3#2"/>
    <dgm:cxn modelId="{206A6BC7-508F-4C24-B94E-94FD7812784F}" type="presOf" srcId="{166ACB1C-EE22-4561-BC1E-342408555118}" destId="{29CC30E9-8D36-45BC-8E00-F2609904C6CB}" srcOrd="0" destOrd="0" presId="urn:microsoft.com/office/officeart/2005/8/layout/vList3#2"/>
    <dgm:cxn modelId="{B1AB7DF1-6177-4285-B97B-995CACE61646}" type="presParOf" srcId="{FD722300-A0AB-4C9F-8BC3-A4EBCA20858C}" destId="{36E2F847-EFC1-4223-85DA-4C9BD0D01252}" srcOrd="0" destOrd="0" presId="urn:microsoft.com/office/officeart/2005/8/layout/vList3#2"/>
    <dgm:cxn modelId="{FAF8C38C-E2EB-4D92-8301-9D2D8DD6CD63}" type="presParOf" srcId="{36E2F847-EFC1-4223-85DA-4C9BD0D01252}" destId="{80745B86-6F0D-45E4-AFF8-FDDD9E90FED7}" srcOrd="0" destOrd="0" presId="urn:microsoft.com/office/officeart/2005/8/layout/vList3#2"/>
    <dgm:cxn modelId="{7883B4C7-F3DB-4392-82A8-A72EB9CDD505}" type="presParOf" srcId="{36E2F847-EFC1-4223-85DA-4C9BD0D01252}" destId="{DB6AE7E0-C325-4E4F-8320-1FD9DD01B406}" srcOrd="1" destOrd="0" presId="urn:microsoft.com/office/officeart/2005/8/layout/vList3#2"/>
    <dgm:cxn modelId="{A862A73F-95BA-4BA2-9E91-521E2E59A69C}" type="presParOf" srcId="{FD722300-A0AB-4C9F-8BC3-A4EBCA20858C}" destId="{86CB36C6-CEE7-4144-8798-FAF239C65CBB}" srcOrd="1" destOrd="0" presId="urn:microsoft.com/office/officeart/2005/8/layout/vList3#2"/>
    <dgm:cxn modelId="{B8C05BEC-3D74-4C17-8A6D-B4BE8B072298}" type="presParOf" srcId="{FD722300-A0AB-4C9F-8BC3-A4EBCA20858C}" destId="{387663F8-8B16-48C7-AA41-373C0F9D774D}" srcOrd="2" destOrd="0" presId="urn:microsoft.com/office/officeart/2005/8/layout/vList3#2"/>
    <dgm:cxn modelId="{F373D840-C4D4-4799-9468-A98EA09B15F6}" type="presParOf" srcId="{387663F8-8B16-48C7-AA41-373C0F9D774D}" destId="{2BF66636-9C04-4C3A-B318-9D607EAE780F}" srcOrd="0" destOrd="0" presId="urn:microsoft.com/office/officeart/2005/8/layout/vList3#2"/>
    <dgm:cxn modelId="{2C8728B4-924C-493F-9722-2AEA0F05D68D}" type="presParOf" srcId="{387663F8-8B16-48C7-AA41-373C0F9D774D}" destId="{29CC30E9-8D36-45BC-8E00-F2609904C6CB}" srcOrd="1" destOrd="0" presId="urn:microsoft.com/office/officeart/2005/8/layout/vList3#2"/>
    <dgm:cxn modelId="{8E367D86-FA52-4BAF-AF07-818159C824ED}" type="presParOf" srcId="{FD722300-A0AB-4C9F-8BC3-A4EBCA20858C}" destId="{91FC194D-E938-4631-8D0F-BE57D9E21070}" srcOrd="3" destOrd="0" presId="urn:microsoft.com/office/officeart/2005/8/layout/vList3#2"/>
    <dgm:cxn modelId="{8C0A601B-2C80-490E-B4C1-AC53ABCB411F}" type="presParOf" srcId="{FD722300-A0AB-4C9F-8BC3-A4EBCA20858C}" destId="{7EF05BA2-F11A-4C63-9371-F98439208F31}" srcOrd="4" destOrd="0" presId="urn:microsoft.com/office/officeart/2005/8/layout/vList3#2"/>
    <dgm:cxn modelId="{BA1B9CDD-3ED8-4AD5-ADAB-B64760876D05}" type="presParOf" srcId="{7EF05BA2-F11A-4C63-9371-F98439208F31}" destId="{972991C3-F0D8-4C22-85D3-330CA6A225B9}" srcOrd="0" destOrd="0" presId="urn:microsoft.com/office/officeart/2005/8/layout/vList3#2"/>
    <dgm:cxn modelId="{78D108DB-910C-43C3-90E5-90DBD500C2DF}" type="presParOf" srcId="{7EF05BA2-F11A-4C63-9371-F98439208F31}" destId="{ED25AE36-22D3-4B15-8AB8-5459DB366050}" srcOrd="1" destOrd="0" presId="urn:microsoft.com/office/officeart/2005/8/layout/vList3#2"/>
    <dgm:cxn modelId="{9A475E12-699E-4D14-B994-BF9882A5633E}" type="presParOf" srcId="{FD722300-A0AB-4C9F-8BC3-A4EBCA20858C}" destId="{FFC1601F-41B1-431A-8FC1-F5EDAD830845}" srcOrd="5" destOrd="0" presId="urn:microsoft.com/office/officeart/2005/8/layout/vList3#2"/>
    <dgm:cxn modelId="{DDB76D45-B0DC-4C0D-9608-4F7CD96901F2}" type="presParOf" srcId="{FD722300-A0AB-4C9F-8BC3-A4EBCA20858C}" destId="{B52DABC2-46E2-4332-A956-BD28280EFEF2}" srcOrd="6" destOrd="0" presId="urn:microsoft.com/office/officeart/2005/8/layout/vList3#2"/>
    <dgm:cxn modelId="{1B69C926-637E-4BF8-9A0B-51C1FBBD4AAA}" type="presParOf" srcId="{B52DABC2-46E2-4332-A956-BD28280EFEF2}" destId="{E6B5AF9F-28F7-4498-A8BC-44F539132898}" srcOrd="0" destOrd="0" presId="urn:microsoft.com/office/officeart/2005/8/layout/vList3#2"/>
    <dgm:cxn modelId="{A423C51F-E351-4B61-9F78-7A152EAD3B1B}" type="presParOf" srcId="{B52DABC2-46E2-4332-A956-BD28280EFEF2}" destId="{C422006D-EC8D-4DBD-9164-E3022160B88A}" srcOrd="1" destOrd="0" presId="urn:microsoft.com/office/officeart/2005/8/layout/vList3#2"/>
    <dgm:cxn modelId="{97A13000-7199-464F-A79F-29AF86411C14}" type="presParOf" srcId="{FD722300-A0AB-4C9F-8BC3-A4EBCA20858C}" destId="{F2D0A15F-A9AF-42A0-91CD-4E7A2D4161B5}" srcOrd="7" destOrd="0" presId="urn:microsoft.com/office/officeart/2005/8/layout/vList3#2"/>
    <dgm:cxn modelId="{1DABC178-AF01-4E95-8873-9DBC7E1BDBDF}" type="presParOf" srcId="{FD722300-A0AB-4C9F-8BC3-A4EBCA20858C}" destId="{0308526E-5B5D-46D5-822D-E0A4D503B12C}" srcOrd="8" destOrd="0" presId="urn:microsoft.com/office/officeart/2005/8/layout/vList3#2"/>
    <dgm:cxn modelId="{9CA191A7-9F9F-4BDF-BC91-CF9AC5777835}" type="presParOf" srcId="{0308526E-5B5D-46D5-822D-E0A4D503B12C}" destId="{64C8DE9D-A0FA-473A-859E-DBF15E3A04C7}" srcOrd="0" destOrd="0" presId="urn:microsoft.com/office/officeart/2005/8/layout/vList3#2"/>
    <dgm:cxn modelId="{28D0EA4A-55E4-4D25-9B80-0469870184C0}" type="presParOf" srcId="{0308526E-5B5D-46D5-822D-E0A4D503B12C}" destId="{765FA506-FC1B-447C-A53A-690D63D947D2}" srcOrd="1" destOrd="0" presId="urn:microsoft.com/office/officeart/2005/8/layout/vList3#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 smtClean="0"/>
        </a:p>
        <a:p>
          <a:pPr algn="ctr"/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9F96D360-CB55-48DB-9778-BF90DCE1129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57455" custScaleY="13328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8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E4BF8-DBF8-4975-B500-9781E8F7C4C2}" type="presOf" srcId="{C021BE46-16AF-4372-B2A0-67875E2C82CF}" destId="{06F93DE9-E67A-4CE1-BC6B-5C458B1137B0}" srcOrd="0" destOrd="0" presId="urn:microsoft.com/office/officeart/2005/8/layout/radial5"/>
    <dgm:cxn modelId="{AAAEB756-5566-4AAC-9EAD-1835600C02AF}" type="presOf" srcId="{6B4A9C71-5243-4375-98C7-BA189146832B}" destId="{8B82EA68-B59A-424E-9756-C221A13DB47F}" srcOrd="0" destOrd="0" presId="urn:microsoft.com/office/officeart/2005/8/layout/radial5"/>
    <dgm:cxn modelId="{31C0F371-9002-4D75-B67D-9F4FD62B3E86}" type="presOf" srcId="{C021BE46-16AF-4372-B2A0-67875E2C82CF}" destId="{DA660ED5-C4B7-4208-928A-B8DD66837486}" srcOrd="1" destOrd="0" presId="urn:microsoft.com/office/officeart/2005/8/layout/radial5"/>
    <dgm:cxn modelId="{1F60F142-E6E3-4855-A87A-033C1B4B2977}" type="presOf" srcId="{BC4B6763-2F33-4CCB-B9CC-377BBD0F0800}" destId="{E3A5A4EE-729B-477E-AEA8-7FC61FA6B941}" srcOrd="1" destOrd="0" presId="urn:microsoft.com/office/officeart/2005/8/layout/radial5"/>
    <dgm:cxn modelId="{EB9A9A8E-8DAA-44F8-B325-2ABF816A9AFA}" type="presOf" srcId="{637E412C-91EE-486E-8354-15F2384BE3EA}" destId="{D8B200F5-4D07-49B2-A587-C2FE6CEC49F8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AEAA7A00-05DE-45BA-8470-FABD5137E453}" type="presOf" srcId="{D63A74EC-A1EC-4823-AB28-835C2DE63D58}" destId="{E2EC1D87-F728-458A-8AB1-7A3D78F9D25E}" srcOrd="0" destOrd="0" presId="urn:microsoft.com/office/officeart/2005/8/layout/radial5"/>
    <dgm:cxn modelId="{92D2DB20-FF94-4305-8759-1BB8004497E4}" type="presOf" srcId="{9F96D360-CB55-48DB-9778-BF90DCE1129E}" destId="{69EA0517-EDCB-4CEB-899F-D56DCF7B4404}" srcOrd="0" destOrd="0" presId="urn:microsoft.com/office/officeart/2005/8/layout/radial5"/>
    <dgm:cxn modelId="{117D8AAA-B7F6-4C32-B6A8-B901FFA24693}" type="presOf" srcId="{9DEE7B50-C1CB-48D2-999B-DF1098A88396}" destId="{2F5553CB-2478-4421-B002-5FA728364A7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14231539-E8E2-4C60-97F4-7CD0BACFC724}" type="presOf" srcId="{4B1A8440-411B-4A5D-AFC7-3583C59ADD0E}" destId="{73BC26A8-8D0F-45E6-9E3B-37EADD227262}" srcOrd="0" destOrd="0" presId="urn:microsoft.com/office/officeart/2005/8/layout/radial5"/>
    <dgm:cxn modelId="{90618245-4DC2-4E9F-AE05-C1663B959120}" type="presOf" srcId="{3BA0FA79-0F0A-4F39-8C6F-85BF113366C3}" destId="{E0AC84DD-2093-416F-85DE-E547FE52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615F9071-0ED7-4715-9A5D-F0446D160E49}" type="presOf" srcId="{AA0A2BD5-A368-4F17-8E9D-23F1FC377812}" destId="{EB1C3899-7B42-47CD-912B-DD035472498D}" srcOrd="0" destOrd="0" presId="urn:microsoft.com/office/officeart/2005/8/layout/radial5"/>
    <dgm:cxn modelId="{3362FDE9-E298-43BA-8F15-5A2B2BE2AAD4}" type="presOf" srcId="{6F647F05-65E5-443B-9310-4AF895EEC1B0}" destId="{ED72E44C-8498-48F8-9652-E5DD6AC5818D}" srcOrd="0" destOrd="0" presId="urn:microsoft.com/office/officeart/2005/8/layout/radial5"/>
    <dgm:cxn modelId="{0B1C6A7C-44AA-4A70-9D30-F99D5FB755CF}" type="presOf" srcId="{66E51CD7-05D6-4658-BDAA-92C6F3E19708}" destId="{553B84E4-4A31-43DB-B3BF-8E8EF2B79F2D}" srcOrd="0" destOrd="0" presId="urn:microsoft.com/office/officeart/2005/8/layout/radial5"/>
    <dgm:cxn modelId="{3F51F5A6-5C54-422A-927A-2B95E3A5B088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10DD6E4-0C9D-46F9-97BD-6F77D5CB2BD1}" type="presOf" srcId="{BC4B6763-2F33-4CCB-B9CC-377BBD0F0800}" destId="{A0B7EB92-DF16-476D-BB87-6C0D26E26F61}" srcOrd="0" destOrd="0" presId="urn:microsoft.com/office/officeart/2005/8/layout/radial5"/>
    <dgm:cxn modelId="{7CD3E8A8-A5F3-43D4-90FA-F984C844B0B6}" type="presOf" srcId="{9DEE7B50-C1CB-48D2-999B-DF1098A88396}" destId="{881BA4B6-6173-4BE7-ACB0-127409627ABA}" srcOrd="1" destOrd="0" presId="urn:microsoft.com/office/officeart/2005/8/layout/radial5"/>
    <dgm:cxn modelId="{E45A31D1-C736-48F4-A4E9-0D8D2D4FC55D}" type="presOf" srcId="{6598F354-400C-439C-BDD5-729D663E252E}" destId="{FA950D33-9BD9-4D37-A533-789F5554AFB5}" srcOrd="0" destOrd="0" presId="urn:microsoft.com/office/officeart/2005/8/layout/radial5"/>
    <dgm:cxn modelId="{A236C0FF-7A47-4F7E-B32D-EC3765048B75}" type="presOf" srcId="{66E51CD7-05D6-4658-BDAA-92C6F3E19708}" destId="{C47D9E4B-AD47-4E79-B529-9B264E8F4F6B}" srcOrd="1" destOrd="0" presId="urn:microsoft.com/office/officeart/2005/8/layout/radial5"/>
    <dgm:cxn modelId="{C100BE2D-9F9F-4B3D-8924-B2A04836AF49}" type="presOf" srcId="{420BA717-63F2-4ED1-9193-BDF0AD7BC7EB}" destId="{FFE63D16-C443-42C8-BB30-4CA61876A647}" srcOrd="0" destOrd="0" presId="urn:microsoft.com/office/officeart/2005/8/layout/radial5"/>
    <dgm:cxn modelId="{5AA6EBF9-ADD2-497C-89F5-A259374E36BA}" type="presOf" srcId="{D2A69AB7-A0A6-4501-95CD-2902A3384DE3}" destId="{FED909B6-8F19-4D98-AAC2-EBEEF4830C2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FB2716E-E42C-4DCE-B72C-74DFBE8CFD7D}" type="presOf" srcId="{6598F354-400C-439C-BDD5-729D663E252E}" destId="{F326903B-AF5C-41D9-A950-9DE60C069BDF}" srcOrd="1" destOrd="0" presId="urn:microsoft.com/office/officeart/2005/8/layout/radial5"/>
    <dgm:cxn modelId="{FEB4071B-D10E-48BA-B792-88FE90E964A0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96DFC19A-1F5B-4F79-8A4F-1E7606B63E7C}" type="presOf" srcId="{A8FC0520-4E1C-47C9-9459-5A566E2A3269}" destId="{47F0322C-5978-482D-A409-1280E22C6D82}" srcOrd="1" destOrd="0" presId="urn:microsoft.com/office/officeart/2005/8/layout/radial5"/>
    <dgm:cxn modelId="{3E688412-49D6-4F3A-9F4E-0B75207CE715}" type="presOf" srcId="{8D513BD1-7137-4BB2-A1F4-1B02EFB0F34F}" destId="{8D15C70B-27DC-4BC4-8B54-1A6B8CC1DBC1}" srcOrd="1" destOrd="0" presId="urn:microsoft.com/office/officeart/2005/8/layout/radial5"/>
    <dgm:cxn modelId="{0754AFE9-A424-40AA-A691-6CF418EF19BF}" type="presOf" srcId="{A8FC0520-4E1C-47C9-9459-5A566E2A3269}" destId="{E7EAB10C-E176-4610-B2C6-BE8F83AD0F9B}" srcOrd="0" destOrd="0" presId="urn:microsoft.com/office/officeart/2005/8/layout/radial5"/>
    <dgm:cxn modelId="{24F36959-25B4-4D8C-88B8-2E5E0E1ABFEA}" type="presOf" srcId="{082CE592-953F-441B-B0C2-F864433A8493}" destId="{A0E222DD-64BD-4A89-BBB9-2B80D8318D4A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4F053E5-4C14-40C4-B959-F9E8ED02F514}" type="presParOf" srcId="{8B82EA68-B59A-424E-9756-C221A13DB47F}" destId="{ED72E44C-8498-48F8-9652-E5DD6AC5818D}" srcOrd="0" destOrd="0" presId="urn:microsoft.com/office/officeart/2005/8/layout/radial5"/>
    <dgm:cxn modelId="{F1933968-8037-4905-9EF2-19C4C221634D}" type="presParOf" srcId="{8B82EA68-B59A-424E-9756-C221A13DB47F}" destId="{4731EA70-1FA8-49F5-A6BF-4AE9CB97C303}" srcOrd="1" destOrd="0" presId="urn:microsoft.com/office/officeart/2005/8/layout/radial5"/>
    <dgm:cxn modelId="{CDC25B7B-177F-437B-8CDB-06C43EF1B0D7}" type="presParOf" srcId="{4731EA70-1FA8-49F5-A6BF-4AE9CB97C303}" destId="{8D15C70B-27DC-4BC4-8B54-1A6B8CC1DBC1}" srcOrd="0" destOrd="0" presId="urn:microsoft.com/office/officeart/2005/8/layout/radial5"/>
    <dgm:cxn modelId="{A2FABF7A-6D76-4785-A4C4-C5418D214805}" type="presParOf" srcId="{8B82EA68-B59A-424E-9756-C221A13DB47F}" destId="{E2EC1D87-F728-458A-8AB1-7A3D78F9D25E}" srcOrd="2" destOrd="0" presId="urn:microsoft.com/office/officeart/2005/8/layout/radial5"/>
    <dgm:cxn modelId="{E7352014-552F-4158-990E-500C70343F9B}" type="presParOf" srcId="{8B82EA68-B59A-424E-9756-C221A13DB47F}" destId="{A0E222DD-64BD-4A89-BBB9-2B80D8318D4A}" srcOrd="3" destOrd="0" presId="urn:microsoft.com/office/officeart/2005/8/layout/radial5"/>
    <dgm:cxn modelId="{B9886ECE-ABBC-436E-B1DB-342B5F151CD4}" type="presParOf" srcId="{A0E222DD-64BD-4A89-BBB9-2B80D8318D4A}" destId="{839DF450-14DD-4280-9AEE-DA73938E9B9D}" srcOrd="0" destOrd="0" presId="urn:microsoft.com/office/officeart/2005/8/layout/radial5"/>
    <dgm:cxn modelId="{B1933C9F-C8C5-4CBD-8A28-EEE58DA5BFA0}" type="presParOf" srcId="{8B82EA68-B59A-424E-9756-C221A13DB47F}" destId="{73BC26A8-8D0F-45E6-9E3B-37EADD227262}" srcOrd="4" destOrd="0" presId="urn:microsoft.com/office/officeart/2005/8/layout/radial5"/>
    <dgm:cxn modelId="{CCA86AA7-5804-4B5F-84DC-ED71852223AF}" type="presParOf" srcId="{8B82EA68-B59A-424E-9756-C221A13DB47F}" destId="{06F93DE9-E67A-4CE1-BC6B-5C458B1137B0}" srcOrd="5" destOrd="0" presId="urn:microsoft.com/office/officeart/2005/8/layout/radial5"/>
    <dgm:cxn modelId="{24FB7E6D-57D0-4999-9FA0-A5B50FA49C3C}" type="presParOf" srcId="{06F93DE9-E67A-4CE1-BC6B-5C458B1137B0}" destId="{DA660ED5-C4B7-4208-928A-B8DD66837486}" srcOrd="0" destOrd="0" presId="urn:microsoft.com/office/officeart/2005/8/layout/radial5"/>
    <dgm:cxn modelId="{E183367A-D03C-40FF-A117-CE7CE9CA3240}" type="presParOf" srcId="{8B82EA68-B59A-424E-9756-C221A13DB47F}" destId="{D8B200F5-4D07-49B2-A587-C2FE6CEC49F8}" srcOrd="6" destOrd="0" presId="urn:microsoft.com/office/officeart/2005/8/layout/radial5"/>
    <dgm:cxn modelId="{0875BEB7-20A2-469F-8AD9-16FAD055F901}" type="presParOf" srcId="{8B82EA68-B59A-424E-9756-C221A13DB47F}" destId="{E7EAB10C-E176-4610-B2C6-BE8F83AD0F9B}" srcOrd="7" destOrd="0" presId="urn:microsoft.com/office/officeart/2005/8/layout/radial5"/>
    <dgm:cxn modelId="{22CF2B19-3508-49D6-8E40-06B73130112F}" type="presParOf" srcId="{E7EAB10C-E176-4610-B2C6-BE8F83AD0F9B}" destId="{47F0322C-5978-482D-A409-1280E22C6D82}" srcOrd="0" destOrd="0" presId="urn:microsoft.com/office/officeart/2005/8/layout/radial5"/>
    <dgm:cxn modelId="{1D182265-91A1-4200-B30B-955442DE2768}" type="presParOf" srcId="{8B82EA68-B59A-424E-9756-C221A13DB47F}" destId="{FFE63D16-C443-42C8-BB30-4CA61876A647}" srcOrd="8" destOrd="0" presId="urn:microsoft.com/office/officeart/2005/8/layout/radial5"/>
    <dgm:cxn modelId="{D5DE9F25-0085-4C76-B63F-D6FA27A22AAA}" type="presParOf" srcId="{8B82EA68-B59A-424E-9756-C221A13DB47F}" destId="{FA950D33-9BD9-4D37-A533-789F5554AFB5}" srcOrd="9" destOrd="0" presId="urn:microsoft.com/office/officeart/2005/8/layout/radial5"/>
    <dgm:cxn modelId="{351299E4-D854-4B36-B60C-BF8835ACC74F}" type="presParOf" srcId="{FA950D33-9BD9-4D37-A533-789F5554AFB5}" destId="{F326903B-AF5C-41D9-A950-9DE60C069BDF}" srcOrd="0" destOrd="0" presId="urn:microsoft.com/office/officeart/2005/8/layout/radial5"/>
    <dgm:cxn modelId="{FBBE126A-11FE-4F20-96BD-FABA6F153803}" type="presParOf" srcId="{8B82EA68-B59A-424E-9756-C221A13DB47F}" destId="{EB1C3899-7B42-47CD-912B-DD035472498D}" srcOrd="10" destOrd="0" presId="urn:microsoft.com/office/officeart/2005/8/layout/radial5"/>
    <dgm:cxn modelId="{F2DD884C-E6A3-4331-8477-17220D8D99E9}" type="presParOf" srcId="{8B82EA68-B59A-424E-9756-C221A13DB47F}" destId="{2F5553CB-2478-4421-B002-5FA728364A78}" srcOrd="11" destOrd="0" presId="urn:microsoft.com/office/officeart/2005/8/layout/radial5"/>
    <dgm:cxn modelId="{D1B1FB36-35A1-4DEA-AA61-B8D12F788F77}" type="presParOf" srcId="{2F5553CB-2478-4421-B002-5FA728364A78}" destId="{881BA4B6-6173-4BE7-ACB0-127409627ABA}" srcOrd="0" destOrd="0" presId="urn:microsoft.com/office/officeart/2005/8/layout/radial5"/>
    <dgm:cxn modelId="{1844D64E-6F8B-4FB5-80D9-6850699422FA}" type="presParOf" srcId="{8B82EA68-B59A-424E-9756-C221A13DB47F}" destId="{FED909B6-8F19-4D98-AAC2-EBEEF4830C2B}" srcOrd="12" destOrd="0" presId="urn:microsoft.com/office/officeart/2005/8/layout/radial5"/>
    <dgm:cxn modelId="{E070D7B2-A786-43CD-A254-4F61CF2F68FE}" type="presParOf" srcId="{8B82EA68-B59A-424E-9756-C221A13DB47F}" destId="{A0B7EB92-DF16-476D-BB87-6C0D26E26F61}" srcOrd="13" destOrd="0" presId="urn:microsoft.com/office/officeart/2005/8/layout/radial5"/>
    <dgm:cxn modelId="{5F113EA5-4574-4D18-A05A-58E19F07FEA3}" type="presParOf" srcId="{A0B7EB92-DF16-476D-BB87-6C0D26E26F61}" destId="{E3A5A4EE-729B-477E-AEA8-7FC61FA6B941}" srcOrd="0" destOrd="0" presId="urn:microsoft.com/office/officeart/2005/8/layout/radial5"/>
    <dgm:cxn modelId="{C67E75A9-B274-4E1C-B22F-FBCB063886C8}" type="presParOf" srcId="{8B82EA68-B59A-424E-9756-C221A13DB47F}" destId="{69EA0517-EDCB-4CEB-899F-D56DCF7B4404}" srcOrd="14" destOrd="0" presId="urn:microsoft.com/office/officeart/2005/8/layout/radial5"/>
    <dgm:cxn modelId="{5BD95D0E-40B7-414C-A278-822AB42E1546}" type="presParOf" srcId="{8B82EA68-B59A-424E-9756-C221A13DB47F}" destId="{553B84E4-4A31-43DB-B3BF-8E8EF2B79F2D}" srcOrd="15" destOrd="0" presId="urn:microsoft.com/office/officeart/2005/8/layout/radial5"/>
    <dgm:cxn modelId="{4EFE23A8-2586-422F-8499-C4157ECF92A7}" type="presParOf" srcId="{553B84E4-4A31-43DB-B3BF-8E8EF2B79F2D}" destId="{C47D9E4B-AD47-4E79-B529-9B264E8F4F6B}" srcOrd="0" destOrd="0" presId="urn:microsoft.com/office/officeart/2005/8/layout/radial5"/>
    <dgm:cxn modelId="{80C8A248-1FB2-4C8F-AEA6-BC9718D57503}" type="presParOf" srcId="{8B82EA68-B59A-424E-9756-C221A13DB47F}" destId="{E0AC84DD-2093-416F-85DE-E547FE520660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8AE02-419A-44C7-ACC5-D7E41A2CA06E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388EFDB-C401-4D9F-B810-DF4F0A0A17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351916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F5005E-0F02-484A-BB59-9A9CDBAD1566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5" rIns="90452" bIns="45225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3722" y="4692650"/>
            <a:ext cx="5377207" cy="4440238"/>
          </a:xfrm>
          <a:prstGeom prst="rect">
            <a:avLst/>
          </a:prstGeom>
        </p:spPr>
        <p:txBody>
          <a:bodyPr vert="horz" lIns="90452" tIns="45225" rIns="90452" bIns="45225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B8FD9FE6-F86B-4789-8B35-4FDB6509479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38353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D9FE6-F86B-4789-8B35-4FDB65094792}" type="slidenum">
              <a:rPr lang="en-US" altLang="ru-RU" smtClean="0"/>
              <a:pPr/>
              <a:t>11</a:t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9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BC4E4-0EB0-41E2-8814-B8161A2009E2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1BF1CCF-7666-4D44-83CF-B1D9081B196F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</a:lstStyle>
          <a:p>
            <a:fld id="{62BFC6C4-BF91-45A9-996E-983FC439FD0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9717543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02FA8837-4A4C-4504-84FC-CC8CCBB347A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900087244"/>
      </p:ext>
    </p:extLst>
  </p:cSld>
  <p:clrMapOvr>
    <a:masterClrMapping/>
  </p:clrMapOvr>
  <p:transition>
    <p:pull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9601B317-6CCF-44A4-B99C-75730E0DA706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FEA99557-4CCC-47DB-B81F-511D68A59131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938040565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D41A3F75-2E66-416C-AED0-AC5499725962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895561557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3377FC4-9EDC-4F9D-AAF3-682C2E72A650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04863450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D6514FD-1763-45C1-AED0-FF855CD2E095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47703F26-D9A2-4DC5-B736-1257B6758D0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3315542493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79D4-8AC5-4E56-9598-EE4491DD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303DC4C7-ACF1-4BDC-94AA-5BCBAAAF5B4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104767238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4C3E4E52-550E-4B84-9D4F-14979F5A0D6E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C6A5486A-D139-4C30-A357-C5E1A7D4952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344158238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B7D50488-4111-4AE4-B235-5C9B1E1274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198328313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D96A02F-3A95-4944-9ABC-E1DA10A11467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DB98CED-C878-4AD4-9961-13E0ED7EC1E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1673181622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EB627A8D-4D3E-4B4C-B199-3FF96543B789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ECC19C5-1A27-4145-9803-65EC2B1DB59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1777068495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AC67121-7AB3-44A9-B455-30D9FB40A79E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23DA995-C5F1-4417-8FA1-BA06928A935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4189290529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9E77799-E3A9-4516-B428-D2DCE16620CD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A8BFD6EF-4C1F-4B58-ABF4-D546F6684D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153961307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306688B-20E5-4279-9389-143F269CFCDC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7D9DD29-2581-4FC2-92EA-539F1A3E3CB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162162382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1078EE54-57C8-4EDD-97AD-1010185CA63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9" r:id="rId1"/>
    <p:sldLayoutId id="2147502230" r:id="rId2"/>
    <p:sldLayoutId id="2147502231" r:id="rId3"/>
    <p:sldLayoutId id="2147502232" r:id="rId4"/>
    <p:sldLayoutId id="2147502233" r:id="rId5"/>
    <p:sldLayoutId id="2147502234" r:id="rId6"/>
    <p:sldLayoutId id="2147502235" r:id="rId7"/>
    <p:sldLayoutId id="2147502236" r:id="rId8"/>
    <p:sldLayoutId id="2147502237" r:id="rId9"/>
    <p:sldLayoutId id="2147502238" r:id="rId10"/>
    <p:sldLayoutId id="2147502239" r:id="rId11"/>
    <p:sldLayoutId id="2147502240" r:id="rId12"/>
    <p:sldLayoutId id="2147502241" r:id="rId13"/>
    <p:sldLayoutId id="2147502242" r:id="rId14"/>
    <p:sldLayoutId id="2147502510" r:id="rId15"/>
  </p:sldLayoutIdLst>
  <p:transition>
    <p:pull/>
  </p:transition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1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62.jpeg"/><Relationship Id="rId4" Type="http://schemas.openxmlformats.org/officeDocument/2006/relationships/image" Target="../media/image51.jpe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0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52.jpe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60.jpeg"/><Relationship Id="rId7" Type="http://schemas.openxmlformats.org/officeDocument/2006/relationships/image" Target="../media/image76.png"/><Relationship Id="rId12" Type="http://schemas.openxmlformats.org/officeDocument/2006/relationships/image" Target="../media/image8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png"/><Relationship Id="rId9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3" name="Picture 1" descr="C:\Users\User\Desktop\Виды\На пдъезде к д.Степанников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Сабиновского сельского поселения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 </a:t>
            </a: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и плановый период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kumimoji="0" lang="ru-RU" sz="2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1857364"/>
            <a:ext cx="2736304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26662" name="TextBox 4"/>
          <p:cNvSpPr txBox="1">
            <a:spLocks noChangeArrowheads="1"/>
          </p:cNvSpPr>
          <p:nvPr/>
        </p:nvSpPr>
        <p:spPr bwMode="auto">
          <a:xfrm>
            <a:off x="0" y="142852"/>
            <a:ext cx="9109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ЛЕЖНЕВСКОГО МУНИЦИПАЛЬНОГО РАЙОНА ИВАНОВСКОЙ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326663" name="TextBox 5"/>
          <p:cNvSpPr txBox="1">
            <a:spLocks noChangeArrowheads="1"/>
          </p:cNvSpPr>
          <p:nvPr/>
        </p:nvSpPr>
        <p:spPr bwMode="auto">
          <a:xfrm>
            <a:off x="49213" y="1000108"/>
            <a:ext cx="9107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–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4000504"/>
            <a:ext cx="2928958" cy="857256"/>
            <a:chOff x="5714603" y="1570481"/>
            <a:chExt cx="2428892" cy="601325"/>
          </a:xfrm>
          <a:scene3d>
            <a:camera prst="orthographicFront"/>
            <a:lightRig rig="flat" dir="t"/>
          </a:scene3d>
        </p:grpSpPr>
        <p:sp>
          <p:nvSpPr>
            <p:cNvPr id="9" name="Прямоугольная выноска 8"/>
            <p:cNvSpPr/>
            <p:nvPr/>
          </p:nvSpPr>
          <p:spPr>
            <a:xfrm>
              <a:off x="5833059" y="1570481"/>
              <a:ext cx="218842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ая выноска 4"/>
            <p:cNvSpPr/>
            <p:nvPr/>
          </p:nvSpPr>
          <p:spPr>
            <a:xfrm>
              <a:off x="5714603" y="1570481"/>
              <a:ext cx="242889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продукции обрабатывающего производства вырастет на 1,1%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43174" y="6072206"/>
            <a:ext cx="2071702" cy="601325"/>
            <a:chOff x="3647031" y="3915655"/>
            <a:chExt cx="1911354" cy="601325"/>
          </a:xfrm>
          <a:scene3d>
            <a:camera prst="orthographicFront"/>
            <a:lightRig rig="flat" dir="t"/>
          </a:scene3d>
        </p:grpSpPr>
        <p:sp>
          <p:nvSpPr>
            <p:cNvPr id="13" name="Прямоугольная выноска 12"/>
            <p:cNvSpPr/>
            <p:nvPr/>
          </p:nvSpPr>
          <p:spPr>
            <a:xfrm>
              <a:off x="3647031" y="3915655"/>
              <a:ext cx="191135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ая выноска 4"/>
            <p:cNvSpPr/>
            <p:nvPr/>
          </p:nvSpPr>
          <p:spPr>
            <a:xfrm>
              <a:off x="3647031" y="3915655"/>
              <a:ext cx="1911354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розничной торговли увеличится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2,9%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996411" y="4214818"/>
            <a:ext cx="2147589" cy="171807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lc="http://schemas.openxmlformats.org/drawingml/2006/lockedCanvas" xmlns="" xmlns:a14="http://schemas.microsoft.com/office/drawing/2010/main" xmlns:dgm="http://schemas.openxmlformats.org/drawingml/2006/diagram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Группа 19"/>
          <p:cNvGrpSpPr/>
          <p:nvPr/>
        </p:nvGrpSpPr>
        <p:grpSpPr>
          <a:xfrm>
            <a:off x="6870558" y="6072206"/>
            <a:ext cx="2273442" cy="601325"/>
            <a:chOff x="1144127" y="3950486"/>
            <a:chExt cx="2273442" cy="601325"/>
          </a:xfrm>
          <a:scene3d>
            <a:camera prst="orthographicFront"/>
            <a:lightRig rig="flat" dir="t"/>
          </a:scene3d>
        </p:grpSpPr>
        <p:sp>
          <p:nvSpPr>
            <p:cNvPr id="21" name="Прямоугольная выноска 20"/>
            <p:cNvSpPr/>
            <p:nvPr/>
          </p:nvSpPr>
          <p:spPr>
            <a:xfrm>
              <a:off x="1144127" y="3950486"/>
              <a:ext cx="2273442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ая выноска 4"/>
            <p:cNvSpPr/>
            <p:nvPr/>
          </p:nvSpPr>
          <p:spPr>
            <a:xfrm>
              <a:off x="1144127" y="3950486"/>
              <a:ext cx="227344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Потребительские цены в среднем за год вырастут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 6,5-7%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786082" cy="17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636"/>
            <a:ext cx="1895472" cy="162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42886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2286016" cy="16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7" name="Picture 1" descr="C:\Users\User\Desktop\Виды\клипарт\ма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643446"/>
            <a:ext cx="2000264" cy="1329208"/>
          </a:xfrm>
          <a:prstGeom prst="rect">
            <a:avLst/>
          </a:prstGeom>
          <a:noFill/>
        </p:spPr>
      </p:pic>
      <p:pic>
        <p:nvPicPr>
          <p:cNvPr id="464899" name="Picture 3" descr="http://izotex.ru/images/cms/content/img_25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214554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иды\Востринский рыбопитомни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2"/>
            <a:ext cx="9144000" cy="2071688"/>
          </a:xfrm>
          <a:prstGeom prst="rect">
            <a:avLst/>
          </a:prstGeom>
          <a:noFill/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58477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Сабиновское сельское поселение</a:t>
            </a:r>
            <a:endParaRPr lang="ru-RU" alt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Вертикальный текст 26"/>
          <p:cNvSpPr>
            <a:spLocks noGrp="1"/>
          </p:cNvSpPr>
          <p:nvPr>
            <p:ph type="body" orient="vert" idx="1"/>
          </p:nvPr>
        </p:nvSpPr>
        <p:spPr>
          <a:xfrm>
            <a:off x="0" y="785794"/>
            <a:ext cx="3929058" cy="51435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/>
          <a:lstStyle/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Сабиновское сельское поселение  -  расположено в северо-восточной части Лежневского муниципального района. Граничит с Лежневским городским, Лежневским и Новогоркинским сельским поселениями, с Шуйским и Ивановским муниципальными районами.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территории поселения составляет 133,7 кв.км.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проживает –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1130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(по данным на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01.01.2023г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Административным центром является д.Сабиново. 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поселения входят 17 населенных пунктов:                                                              - села: Кукарино, Хозниково;                            - деревни:  Антропьево, Апаницыно,                     Арефино, Афанасово, Выселиха, Горшково, Житково, Кнутиха, Паршнево, Пестиха, Сабиново, Селышки, Селышки, Скоково, Степанниково.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29058" y="785794"/>
            <a:ext cx="5214942" cy="4736466"/>
            <a:chOff x="3929058" y="785794"/>
            <a:chExt cx="5214942" cy="4736466"/>
          </a:xfrm>
        </p:grpSpPr>
        <p:pic>
          <p:nvPicPr>
            <p:cNvPr id="477186" name="Picture 2" descr="C:\Users\User\Desktop\sabinovskoe-s.p.-gp-i-pzz-obschie-tom-1.-karta-granic-001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29058" y="785794"/>
              <a:ext cx="5214942" cy="47364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7187" name="Picture 3" descr="C:\Users\User\Desktop\Виды\клипарт\russia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2143116"/>
              <a:ext cx="507965" cy="380533"/>
            </a:xfrm>
            <a:prstGeom prst="round2Diag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калькуля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54364" y="0"/>
            <a:ext cx="5889636" cy="2071678"/>
            <a:chOff x="173" y="82"/>
            <a:chExt cx="5572" cy="595"/>
          </a:xfrm>
        </p:grpSpPr>
        <p:pic>
          <p:nvPicPr>
            <p:cNvPr id="16446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" y="82"/>
              <a:ext cx="557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7" name="Text Box 5"/>
            <p:cNvSpPr txBox="1">
              <a:spLocks noChangeArrowheads="1"/>
            </p:cNvSpPr>
            <p:nvPr/>
          </p:nvSpPr>
          <p:spPr bwMode="auto">
            <a:xfrm>
              <a:off x="301" y="185"/>
              <a:ext cx="530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dirty="0">
                  <a:latin typeface="Constantia" pitchFamily="18" charset="0"/>
                </a:rPr>
                <a:t>Показатели 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Сабиновского </a:t>
              </a:r>
              <a:r>
                <a:rPr lang="ru-RU" altLang="ru-RU" sz="2400" dirty="0">
                  <a:latin typeface="Constantia" pitchFamily="18" charset="0"/>
                </a:rPr>
                <a:t>сельского поселения</a:t>
              </a:r>
            </a:p>
          </p:txBody>
        </p:sp>
      </p:grpSp>
      <p:graphicFrame>
        <p:nvGraphicFramePr>
          <p:cNvPr id="13318" name="Group 6"/>
          <p:cNvGraphicFramePr>
            <a:graphicFrameLocks noGrp="1"/>
          </p:cNvGraphicFramePr>
          <p:nvPr/>
        </p:nvGraphicFramePr>
        <p:xfrm>
          <a:off x="142844" y="2428868"/>
          <a:ext cx="8785100" cy="3429024"/>
        </p:xfrm>
        <a:graphic>
          <a:graphicData uri="http://schemas.openxmlformats.org/drawingml/2006/table">
            <a:tbl>
              <a:tblPr/>
              <a:tblGrid>
                <a:gridCol w="2888638"/>
                <a:gridCol w="1075346"/>
                <a:gridCol w="1409378"/>
                <a:gridCol w="1125658"/>
                <a:gridCol w="1133936"/>
                <a:gridCol w="1152144"/>
              </a:tblGrid>
              <a:tr h="658698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 показателя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</a:tr>
              <a:tr h="542452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поселения (среднегодовая),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1325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1130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1130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1130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1130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727379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органах государственной службы занятости,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548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Индекс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оборота розничной торговли, % к предыдущему году в действующих ценах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99,90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952225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химического производства,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% к предыдущему году в действующих ценах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100,07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100,10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для бюджета для граждан\фото сайт\для сайта\P106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518561"/>
            <a:ext cx="1785918" cy="1339439"/>
          </a:xfrm>
          <a:prstGeom prst="rect">
            <a:avLst/>
          </a:prstGeom>
          <a:noFill/>
        </p:spPr>
      </p:pic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428625" y="142853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социальной сферы на территории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20483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78579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 работает вся социальная сфера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0486" name="Rectangle 53"/>
          <p:cNvSpPr>
            <a:spLocks noChangeArrowheads="1"/>
          </p:cNvSpPr>
          <p:nvPr/>
        </p:nvSpPr>
        <p:spPr bwMode="auto">
          <a:xfrm>
            <a:off x="4857752" y="1571612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357694"/>
            <a:ext cx="928694" cy="8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7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857868"/>
            <a:ext cx="11458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2857488" y="1142984"/>
            <a:ext cx="2681454" cy="1857388"/>
            <a:chOff x="214282" y="3714752"/>
            <a:chExt cx="2681454" cy="1857388"/>
          </a:xfrm>
        </p:grpSpPr>
        <p:pic>
          <p:nvPicPr>
            <p:cNvPr id="459777" name="Picture 1" descr="C:\Users\User\Desktop\Виды\image21261443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3786190"/>
              <a:ext cx="2681454" cy="178595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4282" y="3714752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с.Кукарино д.21</a:t>
              </a:r>
              <a:endParaRPr lang="ru-RU" sz="1400" dirty="0"/>
            </a:p>
          </p:txBody>
        </p:sp>
      </p:grpSp>
      <p:pic>
        <p:nvPicPr>
          <p:cNvPr id="5673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1571636" cy="14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500034" y="4786322"/>
            <a:ext cx="3214710" cy="1887075"/>
            <a:chOff x="1643042" y="5072074"/>
            <a:chExt cx="2286016" cy="1553777"/>
          </a:xfrm>
        </p:grpSpPr>
        <p:pic>
          <p:nvPicPr>
            <p:cNvPr id="459778" name="Picture 2" descr="C:\Users\User\AppData\Local\Temp\Rar$DIa0.826\PC26085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43042" y="5072074"/>
              <a:ext cx="2071702" cy="155377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857356" y="6429396"/>
              <a:ext cx="2071702" cy="19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с.Хозниково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ул.Лежневская д.25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485" name="Rectangle 53"/>
          <p:cNvSpPr>
            <a:spLocks noChangeArrowheads="1"/>
          </p:cNvSpPr>
          <p:nvPr/>
        </p:nvSpPr>
        <p:spPr bwMode="auto">
          <a:xfrm>
            <a:off x="0" y="1142984"/>
            <a:ext cx="30003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Учреждения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образования: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МКОУ Кукаринская ООШ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школе обучаются дети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поселения с 1 по 9 класс. Занятия проводятся в первую смену. Численность обучающихся по реализуемым образовательным программам за счет бюджетов субъектов РФ - 117 человек. На базе школы работают секции кружки по интересам.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5715017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5.Культура: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143636" y="1142984"/>
            <a:ext cx="2500330" cy="1785950"/>
            <a:chOff x="2571736" y="5286388"/>
            <a:chExt cx="1928826" cy="1393041"/>
          </a:xfrm>
        </p:grpSpPr>
        <p:pic>
          <p:nvPicPr>
            <p:cNvPr id="459781" name="Picture 5" descr="C:\Users\User\Desktop\Виды\Садик Кукарино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3174" y="5286388"/>
              <a:ext cx="1857388" cy="139304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571736" y="6215082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МКДОУ №13 филиал </a:t>
              </a:r>
              <a:r>
                <a:rPr lang="ru-RU" sz="11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/с «Солнышко» (с.Кукарино)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786578" y="4143380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3.Учреждения здравоохранения: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Сабиновский ФАП (д.Сабиново)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Кукаринский ФАП (с.Кукарино)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Хозниковский ФАП (с.Хозниково)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поселении работает 1 аптека, которая расположена в Хозниковском ФАП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28860" y="3000372"/>
            <a:ext cx="6715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Социальное обслуживание: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селе Хозниково находится ОБСУСО «Хозниковский психоневрологический интернат». Социальные услуги предоставляются гражданам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пожилого возраста (мужчины старше 60 лет, женщины старше 55 лет) и инвалидам I и II гражданам, частично или полностью утратившим способность к самообслуживанию и нуждающимся в постоянном постороннем уходе. Численность получателей услуг на данный момент 70 чел.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857620" y="4000504"/>
            <a:ext cx="2786082" cy="1684708"/>
            <a:chOff x="4500562" y="4071942"/>
            <a:chExt cx="2286016" cy="1684708"/>
          </a:xfrm>
        </p:grpSpPr>
        <p:pic>
          <p:nvPicPr>
            <p:cNvPr id="459787" name="Picture 11" descr="ОБСУСО Хозниковский психоневрологический интернат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0562" y="4071942"/>
              <a:ext cx="2285984" cy="1684708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500562" y="5286388"/>
              <a:ext cx="2286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ОБСУСО «Хозниковский психоневрологический интернат»</a:t>
              </a:r>
              <a:endParaRPr lang="ru-RU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358082" y="5500703"/>
            <a:ext cx="1785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МКУ «Сабиновское СКО»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Прямоугольник 2"/>
          <p:cNvSpPr>
            <a:spLocks noChangeArrowheads="1"/>
          </p:cNvSpPr>
          <p:nvPr/>
        </p:nvSpPr>
        <p:spPr bwMode="auto">
          <a:xfrm>
            <a:off x="0" y="344488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 </a:t>
            </a:r>
            <a:endParaRPr lang="ru-RU" alt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2021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2026 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ГОДАХ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28707" name="Прямоугольник 4"/>
          <p:cNvSpPr>
            <a:spLocks noChangeArrowheads="1"/>
          </p:cNvSpPr>
          <p:nvPr/>
        </p:nvSpPr>
        <p:spPr bwMode="auto">
          <a:xfrm>
            <a:off x="7885113" y="1136650"/>
            <a:ext cx="1106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руб.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1127396"/>
              </p:ext>
            </p:extLst>
          </p:nvPr>
        </p:nvGraphicFramePr>
        <p:xfrm>
          <a:off x="179388" y="1557338"/>
          <a:ext cx="8678890" cy="4514868"/>
        </p:xfrm>
        <a:graphic>
          <a:graphicData uri="http://schemas.openxmlformats.org/drawingml/2006/table">
            <a:tbl>
              <a:tblPr firstRow="1" firstCol="1" lastRow="1">
                <a:tableStyleId>{00A15C55-8517-42AA-B614-E9B94910E393}</a:tableStyleId>
              </a:tblPr>
              <a:tblGrid>
                <a:gridCol w="2320910"/>
                <a:gridCol w="1143008"/>
                <a:gridCol w="1285884"/>
                <a:gridCol w="1000132"/>
                <a:gridCol w="1000132"/>
                <a:gridCol w="1000132"/>
                <a:gridCol w="928692"/>
              </a:tblGrid>
              <a:tr h="114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2026год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4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12059,44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14583,21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16386,01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11064,86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10210,92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10347,52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267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3073,61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3482,72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3511,30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3976,21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4131,71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4301,81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8985,83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11100,49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12874,71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7088,65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6079,21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6045,71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20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12915,14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13940,92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17225,03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11064,86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10463,07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10669,30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-855,70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642,29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-839,02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-252,15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-321,78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857232"/>
            <a:ext cx="4643470" cy="60007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СОБСТВЕННЫЕ ДОХОДЫ: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Налоговые доходы – доходы от предусмотренных законодательством Российской Федерации о налогах и сборах федеральных налогов и сборов, в том числе от налогов, предусмотренных специальными налоговыми режимами, региональных налогов, местных налогов и сборов, а также пеней и штрафов по ним,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Неналоговые доходы – 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0"/>
            <a:ext cx="6511925" cy="10001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857232"/>
            <a:ext cx="3643306" cy="2500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поступления от бюджетов других уровней, например, субсидии, или организаций и граждан, например. добровольные пожертвования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3714752"/>
            <a:ext cx="3071834" cy="29289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699373">
            <a:off x="4615823" y="4489094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72041">
            <a:off x="7728930" y="3424306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Статья 41 БК РФ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9222088"/>
              </p:ext>
            </p:extLst>
          </p:nvPr>
        </p:nvGraphicFramePr>
        <p:xfrm>
          <a:off x="357158" y="785794"/>
          <a:ext cx="8516066" cy="577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1500174"/>
            <a:ext cx="2016224" cy="545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6215082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143512"/>
            <a:ext cx="2016224" cy="3308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15140" y="5286388"/>
            <a:ext cx="1800200" cy="876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3357562"/>
            <a:ext cx="1822572" cy="107157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3702" y="1643050"/>
            <a:ext cx="2016224" cy="5897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57554" y="500042"/>
            <a:ext cx="2428444" cy="5564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62068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500702"/>
            <a:ext cx="785818" cy="7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857760"/>
            <a:ext cx="714380" cy="7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857760"/>
            <a:ext cx="785818" cy="8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/>
        </p:blipFill>
        <p:spPr bwMode="auto">
          <a:xfrm>
            <a:off x="2714612" y="1731524"/>
            <a:ext cx="714380" cy="66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86124"/>
            <a:ext cx="714380" cy="7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Виды\клипарт\38603213_Flag_of_Commanderinchief_of_Russia_President.png"/>
          <p:cNvPicPr>
            <a:picLocks noChangeAspect="1" noChangeArrowheads="1"/>
          </p:cNvPicPr>
          <p:nvPr/>
        </p:nvPicPr>
        <p:blipFill>
          <a:blip r:embed="rId12"/>
          <a:srcRect l="33500" t="22973" r="33500" b="25225"/>
          <a:stretch>
            <a:fillRect/>
          </a:stretch>
        </p:blipFill>
        <p:spPr bwMode="auto">
          <a:xfrm>
            <a:off x="4286248" y="1142984"/>
            <a:ext cx="655366" cy="68515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429000"/>
            <a:ext cx="1659066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Виды\клипарт\вус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1785926"/>
            <a:ext cx="714380" cy="58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0544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Прямоугольник 1"/>
          <p:cNvSpPr>
            <a:spLocks noChangeArrowheads="1"/>
          </p:cNvSpPr>
          <p:nvPr/>
        </p:nvSpPr>
        <p:spPr bwMode="auto">
          <a:xfrm>
            <a:off x="0" y="14285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 КЛАССИФИКАЦИИ РАСХОДОВ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101657"/>
              </p:ext>
            </p:extLst>
          </p:nvPr>
        </p:nvGraphicFramePr>
        <p:xfrm>
          <a:off x="214282" y="1214422"/>
          <a:ext cx="8696355" cy="4387308"/>
        </p:xfrm>
        <a:graphic>
          <a:graphicData uri="http://schemas.openxmlformats.org/drawingml/2006/table">
            <a:tbl>
              <a:tblPr firstCol="1" lastRow="1">
                <a:tableStyleId>{B301B821-A1FF-4177-AEE7-76D212191A09}</a:tableStyleId>
              </a:tblPr>
              <a:tblGrid>
                <a:gridCol w="3935538"/>
                <a:gridCol w="1552605"/>
                <a:gridCol w="1560237"/>
                <a:gridCol w="1647975"/>
              </a:tblGrid>
              <a:tr h="35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966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4693,68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4826,95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2661,83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223,75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67083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 и 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3876,53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3366,56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573,31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05538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183,73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175,56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>
                        <a:tabLst>
                          <a:tab pos="177800" algn="l"/>
                        </a:tabLs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58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10401,54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10386,82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4516,90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858148" y="928670"/>
            <a:ext cx="1004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руб.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5572140"/>
            <a:ext cx="8429684" cy="1285860"/>
          </a:xfrm>
          <a:prstGeom prst="horizontalScroll">
            <a:avLst>
              <a:gd name="adj" fmla="val 1475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571501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Сабиновского городского поселения на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не планируются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фото телефон ог\1499748077189.jpg"/>
          <p:cNvPicPr>
            <a:picLocks noChangeAspect="1" noChangeArrowheads="1"/>
          </p:cNvPicPr>
          <p:nvPr/>
        </p:nvPicPr>
        <p:blipFill>
          <a:blip r:embed="rId2"/>
          <a:srcRect l="5882" t="8824" r="3922" b="25000"/>
          <a:stretch>
            <a:fillRect/>
          </a:stretch>
        </p:blipFill>
        <p:spPr bwMode="auto">
          <a:xfrm>
            <a:off x="142844" y="1428736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21" y="1643050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555" y="1071546"/>
            <a:ext cx="350046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УПРАВЛЕНИЕ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0" y="785794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Прямоугольник 14"/>
          <p:cNvSpPr>
            <a:spLocks noChangeArrowheads="1"/>
          </p:cNvSpPr>
          <p:nvPr/>
        </p:nvSpPr>
        <p:spPr bwMode="auto">
          <a:xfrm>
            <a:off x="6858000" y="128586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ПОДПРОГРАММЫ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</a:t>
            </a:r>
            <a:endParaRPr lang="ru-RU" alt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НАПРАВЛЕНИЯМ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pic>
        <p:nvPicPr>
          <p:cNvPr id="21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4"/>
          <a:srcRect l="21485" t="10644" r="6249" b="29297"/>
          <a:stretch>
            <a:fillRect/>
          </a:stretch>
        </p:blipFill>
        <p:spPr bwMode="auto">
          <a:xfrm flipH="1">
            <a:off x="2285984" y="300037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2643174" y="4643446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Культура, молодежная политика и спорт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-19-04-21-08-14-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43116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72074"/>
            <a:ext cx="28574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5143512"/>
            <a:ext cx="207170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5072050"/>
            <a:ext cx="27146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298" y="4929198"/>
            <a:ext cx="207170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11" name="Group 887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501124" cy="4022932"/>
        </p:xfrm>
        <a:graphic>
          <a:graphicData uri="http://schemas.openxmlformats.org/drawingml/2006/table">
            <a:tbl>
              <a:tblPr/>
              <a:tblGrid>
                <a:gridCol w="4857784"/>
                <a:gridCol w="1285884"/>
                <a:gridCol w="1143008"/>
                <a:gridCol w="1214448"/>
              </a:tblGrid>
              <a:tr h="3454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58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территории Сабиновского сельского поселения на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2025гг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9157,74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9148,82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3403,70 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"Муниципальное управление"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4857,41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4992,51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2827,39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"Безопасность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223,75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"Благоустройство территории"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317,80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"Культура, молодёжная политика и спорт"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3882,53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3372,56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576,31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1243,80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10401,54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10386,82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4516,90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8468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расходной части бюджета в программно-целевого метода к общему объему расходов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88,04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88,08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75,35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834" y="1214422"/>
            <a:ext cx="121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42852"/>
            <a:ext cx="9144000" cy="114300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расходов  бюджета Сабиновского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ПОСЕЛЕНИЯ по муниципальным  </a:t>
            </a:r>
            <a:r>
              <a:rPr lang="ru-RU" sz="1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ПОДпрограммам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непрограммным направлениям деятельности на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Сабиновского сельского поселения!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57224" y="5500702"/>
            <a:ext cx="7464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Сабиновского сельского поселения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 муниципального района                                             Олеськив Н.А.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Ивановской области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928670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3538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Для нас важно в доступной форме донести до жителей сельского поселения информацию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 распределении бюджетных средств по приоритетным направлениям социально-экономического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развития, о ключевых мероприятиях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Лежневского муниципального района Ивановской области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Этому призван способствовать «Бюджет для граждан», материалы которого размещены на сайте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Информация на интернет-ресурсе доходчиво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раскрывает основные понятия российского законодательства о бюджетном процессе, содержит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параметры доходной и расходной частей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Кроме того,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подробно изложены основные положения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«Бюджет для граждан» позволит каждому жителю сельского поселения  изучить основные направления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расходования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 отраслям экономики и социальной сферы. Мы также открыты для ваших замечаний и конструктивных предложений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1287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Виды\клипарт\iStock_0000557833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59"/>
            <a:ext cx="2081539" cy="200024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3857628"/>
            <a:ext cx="24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органов местного самоуправления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4342,23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285749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других общегосударственных вопросов-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317,04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198" y="257174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Передача части полномочий Сабиновского сельского поселения по решению вопросов местного значения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14,40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6710" y="3571876"/>
            <a:ext cx="13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Меры социальной помощи и поддержки отдельных категорий населения Сабиновского сельского поселения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183,73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3" name="Прямая со стрелкой 1032"/>
          <p:cNvCxnSpPr/>
          <p:nvPr/>
        </p:nvCxnSpPr>
        <p:spPr>
          <a:xfrm flipV="1">
            <a:off x="5429256" y="300037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>
            <a:off x="5857884" y="4000504"/>
            <a:ext cx="19288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/>
          <p:cNvSpPr txBox="1"/>
          <p:nvPr/>
        </p:nvSpPr>
        <p:spPr>
          <a:xfrm>
            <a:off x="601216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0" name="Прямая со стрелкой 69"/>
          <p:cNvCxnSpPr>
            <a:endCxn id="21" idx="3"/>
          </p:cNvCxnSpPr>
          <p:nvPr/>
        </p:nvCxnSpPr>
        <p:spPr>
          <a:xfrm rot="10800000" flipV="1">
            <a:off x="2442970" y="4144967"/>
            <a:ext cx="700272" cy="12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>
            <a:off x="2714612" y="335756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857232"/>
            <a:ext cx="3334860" cy="2071701"/>
          </a:xfrm>
          <a:prstGeom prst="rect">
            <a:avLst/>
          </a:prstGeom>
        </p:spPr>
      </p:pic>
      <p:sp>
        <p:nvSpPr>
          <p:cNvPr id="27" name="Заголовок 11"/>
          <p:cNvSpPr txBox="1">
            <a:spLocks/>
          </p:cNvSpPr>
          <p:nvPr/>
        </p:nvSpPr>
        <p:spPr>
          <a:xfrm>
            <a:off x="357158" y="142852"/>
            <a:ext cx="8615880" cy="714380"/>
          </a:xfrm>
          <a:prstGeom prst="flowChartAlternateProcess">
            <a:avLst/>
          </a:prstGeom>
          <a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"Муниципальное управление"</a:t>
            </a:r>
          </a:p>
        </p:txBody>
      </p:sp>
      <p:grpSp>
        <p:nvGrpSpPr>
          <p:cNvPr id="33" name="Группа 17"/>
          <p:cNvGrpSpPr/>
          <p:nvPr/>
        </p:nvGrpSpPr>
        <p:grpSpPr>
          <a:xfrm>
            <a:off x="3500430" y="1000108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2024-2026годы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24"/>
          <p:cNvGrpSpPr/>
          <p:nvPr/>
        </p:nvGrpSpPr>
        <p:grpSpPr>
          <a:xfrm>
            <a:off x="2928926" y="3571876"/>
            <a:ext cx="3071834" cy="100013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4857,41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00430" y="1357298"/>
            <a:ext cx="5429288" cy="1214446"/>
            <a:chOff x="0" y="409066"/>
            <a:chExt cx="5256583" cy="66835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0" y="475901"/>
              <a:ext cx="5187417" cy="601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Повышение эффективности деятельности органов местного самоуправления Сабиновского сельского поселения по реализации своих полномочий в целях повышения качества решения вопросов местного значения, исходя из интересов населения и хозяйствующих субъектов Сабиновского сельского поселения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000496" y="1357298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Скругленный прямоугольник 4"/>
          <p:cNvSpPr/>
          <p:nvPr/>
        </p:nvSpPr>
        <p:spPr>
          <a:xfrm>
            <a:off x="4214810" y="4214818"/>
            <a:ext cx="3189843" cy="4042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t" anchorCtr="0">
            <a:noAutofit/>
          </a:bodyPr>
          <a:lstStyle/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6023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User\Desktop\фото для бюджета для граждан\знаки Ильину\P100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250645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фото телефон ог\14340154129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928802"/>
            <a:ext cx="2643206" cy="31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844" y="2285992"/>
            <a:ext cx="2786082" cy="1928825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20"/>
          <p:cNvGrpSpPr/>
          <p:nvPr/>
        </p:nvGrpSpPr>
        <p:grpSpPr>
          <a:xfrm>
            <a:off x="6215042" y="1857364"/>
            <a:ext cx="2928958" cy="4643494"/>
            <a:chOff x="571367" y="443340"/>
            <a:chExt cx="4246688" cy="6683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368" y="443340"/>
              <a:ext cx="4102700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571367" y="476757"/>
              <a:ext cx="4246688" cy="621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lvl="0"/>
              <a:r>
                <a:rPr lang="ru-RU" sz="1200" dirty="0" smtClean="0"/>
                <a:t>- разработка и осуществление мер пожарной безопасности;</a:t>
              </a:r>
            </a:p>
            <a:p>
              <a:pPr lvl="0"/>
              <a:r>
                <a:rPr lang="ru-RU" sz="1200" dirty="0" smtClean="0"/>
                <a:t>- реализация прав, обязанностей и ответственности в области пожарной безопасности;</a:t>
              </a:r>
            </a:p>
            <a:p>
              <a:pPr lvl="0"/>
              <a:r>
                <a:rPr lang="ru-RU" sz="1200" dirty="0" smtClean="0"/>
                <a:t>- проведение противопожарной пропаганды и обучение населения мерам пожарной безопасности;</a:t>
              </a:r>
            </a:p>
            <a:p>
              <a:pPr lvl="0"/>
              <a:r>
                <a:rPr lang="ru-RU" sz="1200" dirty="0" smtClean="0"/>
                <a:t>- информационное обеспечение;</a:t>
              </a:r>
            </a:p>
            <a:p>
              <a:pPr lvl="0"/>
              <a:r>
                <a:rPr lang="ru-RU" sz="1200" dirty="0" smtClean="0"/>
                <a:t>- осуществление контроля по обеспечению пожарной безопасности;</a:t>
              </a:r>
            </a:p>
            <a:p>
              <a:pPr lvl="0"/>
              <a:r>
                <a:rPr lang="ru-RU" sz="1200" dirty="0" smtClean="0"/>
                <a:t>- учёт пожаров и их последствий;</a:t>
              </a:r>
            </a:p>
            <a:p>
              <a:pPr lvl="0"/>
              <a:r>
                <a:rPr lang="ru-RU" sz="1200" dirty="0" smtClean="0"/>
                <a:t>- установление особого противопожарного режима; </a:t>
              </a:r>
            </a:p>
            <a:p>
              <a:pPr lvl="0"/>
              <a:r>
                <a:rPr lang="ru-RU" sz="1200" dirty="0" smtClean="0"/>
                <a:t>- обеспечения надлежащего состояния источников противопожарного водоснабжения</a:t>
              </a:r>
            </a:p>
          </p:txBody>
        </p:sp>
      </p:grpSp>
      <p:sp>
        <p:nvSpPr>
          <p:cNvPr id="37" name="Скругленный прямоугольник 4"/>
          <p:cNvSpPr/>
          <p:nvPr/>
        </p:nvSpPr>
        <p:spPr>
          <a:xfrm>
            <a:off x="6643702" y="1500174"/>
            <a:ext cx="207170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1"/>
          <p:cNvSpPr txBox="1">
            <a:spLocks/>
          </p:cNvSpPr>
          <p:nvPr/>
        </p:nvSpPr>
        <p:spPr>
          <a:xfrm>
            <a:off x="3357554" y="142852"/>
            <a:ext cx="5615484" cy="500066"/>
          </a:xfrm>
          <a:prstGeom prst="flowChartAlternateProcess">
            <a:avLst/>
          </a:prstGeom>
          <a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"Безопасность поселения"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48095" y="785794"/>
            <a:ext cx="4095905" cy="285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4"/>
          <p:cNvSpPr/>
          <p:nvPr/>
        </p:nvSpPr>
        <p:spPr>
          <a:xfrm>
            <a:off x="714348" y="2143116"/>
            <a:ext cx="200026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Цель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5069571" y="785794"/>
            <a:ext cx="4074429" cy="2578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Сроки реализации подпрограммы </a:t>
            </a: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4"/>
          <p:cNvGrpSpPr/>
          <p:nvPr/>
        </p:nvGrpSpPr>
        <p:grpSpPr>
          <a:xfrm>
            <a:off x="328611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100,00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sp>
        <p:nvSpPr>
          <p:cNvPr id="52" name="Text Box 250"/>
          <p:cNvSpPr txBox="1">
            <a:spLocks noChangeArrowheads="1"/>
          </p:cNvSpPr>
          <p:nvPr/>
        </p:nvSpPr>
        <p:spPr bwMode="auto">
          <a:xfrm>
            <a:off x="5072066" y="1928802"/>
            <a:ext cx="11430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пожарной безопасности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100,00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3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19" y="5857892"/>
            <a:ext cx="1756081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/>
          <p:cNvSpPr txBox="1"/>
          <p:nvPr/>
        </p:nvSpPr>
        <p:spPr>
          <a:xfrm>
            <a:off x="214282" y="2285992"/>
            <a:ext cx="2786082" cy="19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условий в сфере защиты населения и территории Сабиновского сельского поселения от пожаров, повышение удовлетворенности населения проводимыми противопожарными мероприятиями, повышение уровня информированности населения о правилах поведения и действиях при пожарах</a:t>
            </a:r>
            <a:endParaRPr lang="ru-RU" sz="1200" dirty="0"/>
          </a:p>
        </p:txBody>
      </p:sp>
      <p:pic>
        <p:nvPicPr>
          <p:cNvPr id="23" name="Рисунок 22" descr="image-03-09-21-03-16-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929198"/>
            <a:ext cx="214314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44112" cy="428628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"Благоустройство территории"</a:t>
            </a:r>
          </a:p>
        </p:txBody>
      </p:sp>
      <p:grpSp>
        <p:nvGrpSpPr>
          <p:cNvPr id="2" name="Группа 17"/>
          <p:cNvGrpSpPr/>
          <p:nvPr/>
        </p:nvGrpSpPr>
        <p:grpSpPr>
          <a:xfrm>
            <a:off x="1714480" y="714356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286380" y="1785926"/>
            <a:ext cx="3857620" cy="3286148"/>
            <a:chOff x="5474077" y="409066"/>
            <a:chExt cx="4879763" cy="6832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54809" y="409066"/>
              <a:ext cx="4699031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5474077" y="423918"/>
              <a:ext cx="487976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/>
                <a:t>- контроль и обеспечение надлежащего технического состояния объектов наружного уличного освещения для бесперебойного освещения улиц в населенных пунктах Сабиновского сельского поселения;</a:t>
              </a:r>
            </a:p>
            <a:p>
              <a:r>
                <a:rPr lang="ru-RU" sz="1200" dirty="0" smtClean="0"/>
                <a:t>-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эффективности;</a:t>
              </a:r>
            </a:p>
            <a:p>
              <a:r>
                <a:rPr lang="ru-RU" sz="1200" dirty="0" smtClean="0"/>
                <a:t>- снижение расходов местного бюджета на оплату энергетических ресурсов;</a:t>
              </a:r>
            </a:p>
            <a:p>
              <a:r>
                <a:rPr lang="ru-RU" sz="1200" dirty="0" smtClean="0"/>
                <a:t>- совершенствование системы комплексного благоустройства территории Сабиновского сельского поселения;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повышение общего уровня </a:t>
              </a:r>
            </a:p>
            <a:p>
              <a:r>
                <a:rPr lang="ru-RU" sz="1200" dirty="0" smtClean="0"/>
                <a:t>благоустройства поселения.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4"/>
          <p:cNvSpPr/>
          <p:nvPr/>
        </p:nvSpPr>
        <p:spPr>
          <a:xfrm>
            <a:off x="5500694" y="1714488"/>
            <a:ext cx="2143140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Цели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221454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01697" y="362636"/>
              <a:ext cx="2920060" cy="9415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317,80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pic>
        <p:nvPicPr>
          <p:cNvPr id="14338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4"/>
          <a:srcRect l="21485" t="10644" r="6249" b="29297"/>
          <a:stretch>
            <a:fillRect/>
          </a:stretch>
        </p:blipFill>
        <p:spPr bwMode="auto">
          <a:xfrm flipH="1">
            <a:off x="5786446" y="514351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esktop\фото телефон ог\14986394674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143380"/>
            <a:ext cx="307183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214282" y="1785926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Организация освещения населённых пунктов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201,80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178592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Благоустройство населённых пунктов Сабиновского сельского поселения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116,00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User\Desktop\Виды\клипарт\blagoustroystvo-teretori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857355" cy="1748990"/>
          </a:xfrm>
          <a:prstGeom prst="rect">
            <a:avLst/>
          </a:prstGeom>
          <a:noFill/>
        </p:spPr>
      </p:pic>
      <p:pic>
        <p:nvPicPr>
          <p:cNvPr id="14342" name="Picture 6" descr="C:\Users\User\Desktop\Виды\клипарт\lawn-mower-man-gardener-cartoon-Ap7TiC-clipa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69946" y="4500570"/>
            <a:ext cx="1774054" cy="1341426"/>
          </a:xfrm>
          <a:prstGeom prst="rect">
            <a:avLst/>
          </a:prstGeom>
          <a:noFill/>
        </p:spPr>
      </p:pic>
      <p:pic>
        <p:nvPicPr>
          <p:cNvPr id="14343" name="Picture 7" descr="C:\Users\User\Desktop\Виды\клипарт\10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0"/>
            <a:ext cx="1500166" cy="1122997"/>
          </a:xfrm>
          <a:prstGeom prst="rect">
            <a:avLst/>
          </a:prstGeom>
          <a:noFill/>
        </p:spPr>
      </p:pic>
      <p:pic>
        <p:nvPicPr>
          <p:cNvPr id="21" name="Рисунок 20" descr="IMG-9cc6610f8cc023d18bdb5a1e955dc964-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71942"/>
            <a:ext cx="225029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age-13-05-21-06-56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36" y="2428868"/>
            <a:ext cx="2500330" cy="187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mage-30-03-21-07-26-5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357430"/>
            <a:ext cx="25002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52"/>
          <p:cNvSpPr txBox="1">
            <a:spLocks noChangeArrowheads="1"/>
          </p:cNvSpPr>
          <p:nvPr/>
        </p:nvSpPr>
        <p:spPr bwMode="auto">
          <a:xfrm>
            <a:off x="6572248" y="2357430"/>
            <a:ext cx="2571752" cy="1384995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индикаторы и показатели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подпрограммы "Культура, молодёжная политика и спорт"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221002" y="5304362"/>
            <a:ext cx="1922998" cy="1553638"/>
            <a:chOff x="5318495" y="1175287"/>
            <a:chExt cx="2208750" cy="1910828"/>
          </a:xfrm>
          <a:solidFill>
            <a:srgbClr val="FFFF00"/>
          </a:solidFill>
        </p:grpSpPr>
        <p:sp>
          <p:nvSpPr>
            <p:cNvPr id="60" name="Шестиугольник 59"/>
            <p:cNvSpPr/>
            <p:nvPr/>
          </p:nvSpPr>
          <p:spPr>
            <a:xfrm>
              <a:off x="5318495" y="117528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Шестиугольник 4"/>
            <p:cNvSpPr/>
            <p:nvPr/>
          </p:nvSpPr>
          <p:spPr>
            <a:xfrm>
              <a:off x="5684532" y="1491952"/>
              <a:ext cx="1476676" cy="12774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детей, привлеченных к участию в творческих мероприятиях – 77 человек</a:t>
              </a:r>
              <a:endParaRPr lang="ru-RU" sz="11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396683" y="4000504"/>
            <a:ext cx="1747317" cy="1526918"/>
            <a:chOff x="3292814" y="0"/>
            <a:chExt cx="2208750" cy="1910828"/>
          </a:xfrm>
          <a:solidFill>
            <a:srgbClr val="FFC000"/>
          </a:solidFill>
        </p:grpSpPr>
        <p:sp>
          <p:nvSpPr>
            <p:cNvPr id="50" name="Шестиугольник 49"/>
            <p:cNvSpPr/>
            <p:nvPr/>
          </p:nvSpPr>
          <p:spPr>
            <a:xfrm>
              <a:off x="3292814" y="0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Шестиугольник 4"/>
            <p:cNvSpPr/>
            <p:nvPr/>
          </p:nvSpPr>
          <p:spPr>
            <a:xfrm>
              <a:off x="3744331" y="89400"/>
              <a:ext cx="1313083" cy="16091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культурно-досуговых мероприятий – 6452 человека</a:t>
              </a:r>
            </a:p>
          </p:txBody>
        </p:sp>
      </p:grpSp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6357950" cy="571504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"Культура, молодёжная политика и спорт"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10731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14291"/>
            <a:ext cx="153333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500430" y="857232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43174" y="1357298"/>
            <a:ext cx="5286412" cy="714380"/>
            <a:chOff x="0" y="409066"/>
            <a:chExt cx="5256583" cy="6683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Сохранение и развитие культурного, духовного наследия,  развитие физической культуры и массового спорта в Сабиновском сельском поселении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182817" y="1263383"/>
            <a:ext cx="1579889" cy="5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857520" y="1214422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57488" y="2000240"/>
            <a:ext cx="3571900" cy="571504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1792" y="380045"/>
              <a:ext cx="2920060" cy="8788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</a:t>
              </a: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2024году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3882,53 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</a:p>
          </p:txBody>
        </p:sp>
      </p:grpSp>
      <p:sp>
        <p:nvSpPr>
          <p:cNvPr id="48" name="Text Box 250"/>
          <p:cNvSpPr txBox="1">
            <a:spLocks noChangeArrowheads="1"/>
          </p:cNvSpPr>
          <p:nvPr/>
        </p:nvSpPr>
        <p:spPr bwMode="auto">
          <a:xfrm>
            <a:off x="0" y="3286124"/>
            <a:ext cx="21431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области молодёжной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политики – 3,0 тыс.руб.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сфере культуры, организация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культурного досуга –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3303,22 </a:t>
            </a: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тыс.руб.          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57224" y="5842337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Учреждения культуры публикуют на официальном сайте отчет по проведенным мероприятиям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http://adm-sabinovo.ru/kul-tura-i-sport.html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72050"/>
            <a:ext cx="8572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Группа 39"/>
          <p:cNvGrpSpPr/>
          <p:nvPr/>
        </p:nvGrpSpPr>
        <p:grpSpPr>
          <a:xfrm>
            <a:off x="2786050" y="2571744"/>
            <a:ext cx="3718994" cy="2143140"/>
            <a:chOff x="3598891" y="3571876"/>
            <a:chExt cx="3187687" cy="214314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8435" name="Picture 3" descr="C:\Users\User\Desktop\Виды\культура\_pobeda-eto-znachit-zhizzhn-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98891" y="4643446"/>
              <a:ext cx="1312907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6" name="Picture 4" descr="C:\Users\User\Desktop\Виды\культура\_dsc0392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9058" y="357187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7" name="Picture 5" descr="C:\Users\User\Desktop\Виды\культура\_s191014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57818" y="3571876"/>
              <a:ext cx="1428760" cy="1071571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9" name="Picture 7" descr="C:\Users\User\Desktop\Виды\культура\_vystuplenie-morevoy-natal-i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29190" y="4643446"/>
              <a:ext cx="803678" cy="10715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6000760" y="5357802"/>
            <a:ext cx="1571604" cy="1500198"/>
            <a:chOff x="1257729" y="3487082"/>
            <a:chExt cx="2208750" cy="1910828"/>
          </a:xfrm>
        </p:grpSpPr>
        <p:sp>
          <p:nvSpPr>
            <p:cNvPr id="57" name="Шестиугольник 56"/>
            <p:cNvSpPr/>
            <p:nvPr/>
          </p:nvSpPr>
          <p:spPr>
            <a:xfrm>
              <a:off x="1257729" y="3487082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Шестиугольник 4"/>
            <p:cNvSpPr/>
            <p:nvPr/>
          </p:nvSpPr>
          <p:spPr>
            <a:xfrm>
              <a:off x="1623766" y="3803747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участников в клубных формированиях – 434 человек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572000" y="5500678"/>
            <a:ext cx="1714512" cy="1357322"/>
            <a:chOff x="5028930" y="1621418"/>
            <a:chExt cx="2707124" cy="1065944"/>
          </a:xfrm>
          <a:solidFill>
            <a:srgbClr val="00B0F0"/>
          </a:solidFill>
        </p:grpSpPr>
        <p:sp>
          <p:nvSpPr>
            <p:cNvPr id="53" name="Шестиугольник 52"/>
            <p:cNvSpPr/>
            <p:nvPr/>
          </p:nvSpPr>
          <p:spPr>
            <a:xfrm>
              <a:off x="5028930" y="1621418"/>
              <a:ext cx="2707124" cy="106594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Шестиугольник 4"/>
            <p:cNvSpPr/>
            <p:nvPr/>
          </p:nvSpPr>
          <p:spPr>
            <a:xfrm>
              <a:off x="5592914" y="1677520"/>
              <a:ext cx="1691952" cy="8415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спортивных мероприятий – 1153 человека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57488" y="5786430"/>
            <a:ext cx="2143140" cy="1071570"/>
            <a:chOff x="5318495" y="3485767"/>
            <a:chExt cx="2208750" cy="1910828"/>
          </a:xfrm>
        </p:grpSpPr>
        <p:sp>
          <p:nvSpPr>
            <p:cNvPr id="64" name="Шестиугольник 63"/>
            <p:cNvSpPr/>
            <p:nvPr/>
          </p:nvSpPr>
          <p:spPr>
            <a:xfrm>
              <a:off x="5318495" y="348576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Шестиугольник 4"/>
            <p:cNvSpPr/>
            <p:nvPr/>
          </p:nvSpPr>
          <p:spPr>
            <a:xfrm>
              <a:off x="5684532" y="3802432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проведенных культурно-досуговых мероприятий – 800 единиц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6" name="AutoShape 258"/>
          <p:cNvSpPr>
            <a:spLocks noChangeArrowheads="1"/>
          </p:cNvSpPr>
          <p:nvPr/>
        </p:nvSpPr>
        <p:spPr bwMode="auto">
          <a:xfrm>
            <a:off x="8001024" y="3571876"/>
            <a:ext cx="857250" cy="571504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28662" y="492919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области физической культуры и спорта – 3,0 тыс.руб.</a:t>
            </a:r>
            <a:endParaRPr lang="ru-RU" alt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50"/>
          <p:cNvSpPr txBox="1">
            <a:spLocks noChangeArrowheads="1"/>
          </p:cNvSpPr>
          <p:nvPr/>
        </p:nvSpPr>
        <p:spPr bwMode="auto">
          <a:xfrm>
            <a:off x="0" y="1785926"/>
            <a:ext cx="2214562" cy="15696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2285992"/>
            <a:ext cx="1214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переданных полномочий по библиотечному обслуживанию –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573,31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69" name="Рисунок 68" descr="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0547" y="3643314"/>
            <a:ext cx="224897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Рисунок 69" descr="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71802" y="4500570"/>
            <a:ext cx="2143140" cy="135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3" y="147638"/>
            <a:ext cx="8358247" cy="49371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14422"/>
            <a:ext cx="2286016" cy="3071834"/>
          </a:xfrm>
        </p:spPr>
        <p:txBody>
          <a:bodyPr/>
          <a:lstStyle/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Сабиновского сельского поселения Лежневского муниципального района Ивановской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планируется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дефицитным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2025и 2026годов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планируется 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дефицитным,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пределах  допустимого процента, согласно статье 92.1 БК РФ</a:t>
            </a:r>
            <a:endParaRPr lang="ru-RU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85918" y="785794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поселения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71736" y="1857364"/>
            <a:ext cx="2111373" cy="1500198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кредиты,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000628" y="1928802"/>
            <a:ext cx="1838325" cy="135731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кредиты,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143768" y="1928802"/>
            <a:ext cx="1830387" cy="135732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остатков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на счетах по учету средств местного бюджета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786446" y="1285860"/>
            <a:ext cx="9525" cy="641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3000364" y="1571612"/>
            <a:ext cx="222250" cy="2857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8001024" y="1571612"/>
            <a:ext cx="428625" cy="3571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3214678" y="1571612"/>
            <a:ext cx="4833937" cy="95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3571869" y="3669033"/>
            <a:ext cx="4429155" cy="45719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8001024" y="3286124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4286248" y="3786190"/>
            <a:ext cx="2357454" cy="1214446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368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92906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571868" y="3357562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143512"/>
            <a:ext cx="1714512" cy="16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User\Desktop\Виды\клипарт\576215b01db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l" eaLnBrk="1" hangingPunct="1">
              <a:buFont typeface="Georgia" pitchFamily="18" charset="0"/>
              <a:buNone/>
              <a:defRPr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Муниципальный долг Сабиновского сельского поселения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Лежневского муниципального района </a:t>
            </a:r>
            <a: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8661" name="Picture 229" descr="i?id=541359906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143250"/>
            <a:ext cx="3838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3" name="Picture 231" descr="i?id=211768809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071563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2857496"/>
            <a:ext cx="4714908" cy="2714644"/>
          </a:xfrm>
          <a:prstGeom prst="rect">
            <a:avLst/>
          </a:prstGeom>
        </p:spPr>
        <p:txBody>
          <a:bodyPr/>
          <a:lstStyle/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статье 9 проекта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Решения О бюджете Сабиновского сельского поселения на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сельского поселения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утвержден: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214950"/>
            <a:ext cx="3714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</a:t>
            </a:r>
          </a:p>
        </p:txBody>
      </p:sp>
      <p:sp>
        <p:nvSpPr>
          <p:cNvPr id="37895" name="Прямоугольник 14"/>
          <p:cNvSpPr>
            <a:spLocks noChangeArrowheads="1"/>
          </p:cNvSpPr>
          <p:nvPr/>
        </p:nvSpPr>
        <p:spPr bwMode="auto">
          <a:xfrm>
            <a:off x="428596" y="1214422"/>
            <a:ext cx="37147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Статья 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«Муниципальные внутренние заимствования Сабиновского сельского поселения, муниципальный внутренний долг Сабиновского сельского поселения и расходы на его обслуживание, предоставление государственных гарантий Сабиновского сельского поселения»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17949">
            <a:off x="6909426" y="4118224"/>
            <a:ext cx="11906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6"/>
            <a:ext cx="8229600" cy="619125"/>
          </a:xfrm>
        </p:spPr>
        <p:txBody>
          <a:bodyPr/>
          <a:lstStyle/>
          <a:p>
            <a:pPr algn="l">
              <a:buNone/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Информация для контактов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57188" y="1357298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которые хотят больше узнать о Бюджете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обратиться к главе поселения, либо в финансовый отдел администрации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</a:t>
            </a:r>
          </a:p>
        </p:txBody>
      </p:sp>
      <p:sp>
        <p:nvSpPr>
          <p:cNvPr id="39940" name="Прямоугольник 9"/>
          <p:cNvSpPr>
            <a:spLocks noChangeArrowheads="1"/>
          </p:cNvSpPr>
          <p:nvPr/>
        </p:nvSpPr>
        <p:spPr bwMode="auto">
          <a:xfrm>
            <a:off x="428596" y="2786058"/>
            <a:ext cx="8501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Также свои вопросы и предложения Вы можете направить: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 телефону (факсу) 8 (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4932) 346075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Sabinovo@mail.ru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Ивановская область, Лежневский район, д.Сабиново, ул.Мичурина, д.1а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официальный сайт Администрации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района в разделе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https://sabinovskoe-r24.gosweb.gosuslugi.ru/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иды\Морозным утром в Хозник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9" y="142852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91264" cy="334390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cap="all" dirty="0" smtClean="0">
                <a:effectLst/>
                <a:latin typeface="Arial Narrow" panose="020B0606020202030204" pitchFamily="34" charset="0"/>
              </a:rPr>
              <a:t>ЧТО ТАКОЕ муниципальный БЮДЖЕТ?</a:t>
            </a:r>
            <a:endParaRPr lang="ru-RU" sz="26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917407"/>
            <a:ext cx="6048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6116" y="1071546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8" name="Группа 9"/>
          <p:cNvGrpSpPr/>
          <p:nvPr/>
        </p:nvGrpSpPr>
        <p:grpSpPr>
          <a:xfrm>
            <a:off x="6072198" y="1071546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428596" y="1071546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71472" y="1785926"/>
            <a:ext cx="2268000" cy="3233811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2071678"/>
            <a:ext cx="2259024" cy="2932407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безвозмездные поступления)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21"/>
          <p:cNvGrpSpPr/>
          <p:nvPr/>
        </p:nvGrpSpPr>
        <p:grpSpPr>
          <a:xfrm>
            <a:off x="6143636" y="2071678"/>
            <a:ext cx="2520548" cy="2941752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социальная политика, благоустройство, физическая культура и спорт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1472" y="5500702"/>
            <a:ext cx="8208909" cy="729515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667320"/>
            <a:ext cx="609743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54868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984320935"/>
              </p:ext>
            </p:extLst>
          </p:nvPr>
        </p:nvGraphicFramePr>
        <p:xfrm>
          <a:off x="642910" y="78579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71744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86644" y="5857892"/>
            <a:ext cx="1440160" cy="600164"/>
          </a:xfrm>
          <a:prstGeom prst="wedgeRectCallout">
            <a:avLst>
              <a:gd name="adj1" fmla="val -44683"/>
              <a:gd name="adj2" fmla="val -91098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29058" y="4643446"/>
            <a:ext cx="1408868" cy="600164"/>
          </a:xfrm>
          <a:prstGeom prst="wedgeRectCallout">
            <a:avLst>
              <a:gd name="adj1" fmla="val -12080"/>
              <a:gd name="adj2" fmla="val 113959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596" y="271462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2571744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0298" y="571480"/>
            <a:ext cx="1306749" cy="430887"/>
          </a:xfrm>
          <a:prstGeom prst="wedgeRectCallout">
            <a:avLst>
              <a:gd name="adj1" fmla="val 24256"/>
              <a:gd name="adj2" fmla="val 13083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644689"/>
            <a:ext cx="1224136" cy="1152127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6" y="785795"/>
            <a:ext cx="1346749" cy="769441"/>
          </a:xfrm>
          <a:prstGeom prst="wedgeRectCallout">
            <a:avLst>
              <a:gd name="adj1" fmla="val -15382"/>
              <a:gd name="adj2" fmla="val 96710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28596" y="5500702"/>
            <a:ext cx="1224136" cy="938719"/>
          </a:xfrm>
          <a:prstGeom prst="wedgeRectCallout">
            <a:avLst>
              <a:gd name="adj1" fmla="val 92079"/>
              <a:gd name="adj2" fmla="val -18148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="" xmlns:p14="http://schemas.microsoft.com/office/powerpoint/2010/main" val="11981195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214678" y="2428868"/>
            <a:ext cx="2428892" cy="2000264"/>
            <a:chOff x="2786050" y="509550"/>
            <a:chExt cx="4214842" cy="4214842"/>
          </a:xfrm>
        </p:grpSpPr>
        <p:pic>
          <p:nvPicPr>
            <p:cNvPr id="475141" name="Picture 5" descr="C:\Users\User\Desktop\Виды\клипарт\248010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509550"/>
              <a:ext cx="4214842" cy="4214842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1003778">
              <a:off x="2917346" y="3170151"/>
              <a:ext cx="2671069" cy="972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  <a:endPara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16634"/>
            <a:ext cx="857256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500694" y="2357430"/>
            <a:ext cx="2571768" cy="2000264"/>
            <a:chOff x="5715008" y="2285992"/>
            <a:chExt cx="2571768" cy="20002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429388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6429388" y="2428868"/>
              <a:ext cx="18573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исполнению бюджета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 rot="10800000">
              <a:off x="5715008" y="2928934"/>
              <a:ext cx="714380" cy="714380"/>
            </a:xfrm>
            <a:prstGeom prst="rightArrow">
              <a:avLst>
                <a:gd name="adj1" fmla="val 4593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1670" y="4429132"/>
            <a:ext cx="4643470" cy="1571636"/>
            <a:chOff x="2000232" y="4143380"/>
            <a:chExt cx="4643470" cy="157163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00232" y="4857760"/>
              <a:ext cx="4643470" cy="8572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2143108" y="4929198"/>
              <a:ext cx="4429156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Гражданин как получатель социальных гарантий и муниципальных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услуг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4000496" y="4143380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85786" y="2357430"/>
            <a:ext cx="2500330" cy="2000264"/>
            <a:chOff x="500034" y="2285992"/>
            <a:chExt cx="2500330" cy="200026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0034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500034" y="2428868"/>
              <a:ext cx="178595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проекту бюджета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285984" y="292893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57290" y="642918"/>
            <a:ext cx="6215106" cy="1785950"/>
            <a:chOff x="1357290" y="785794"/>
            <a:chExt cx="6215106" cy="178595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428728" y="785794"/>
              <a:ext cx="6000792" cy="10715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4071934" y="185736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57290" y="857232"/>
              <a:ext cx="62151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является налогоплательщиком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часть налогов, которые он уплачивает, поступает в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бюджет сельского поселения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5139" name="Picture 3" descr="C:\Users\User\Desktop\Виды\depositphotos_6682842-Open-white-purse-with-ha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770" y="642918"/>
            <a:ext cx="1500230" cy="1181717"/>
          </a:xfrm>
          <a:prstGeom prst="rect">
            <a:avLst/>
          </a:prstGeom>
          <a:noFill/>
        </p:spPr>
      </p:pic>
      <p:pic>
        <p:nvPicPr>
          <p:cNvPr id="475140" name="Picture 4" descr="C:\Users\User\Desktop\Виды\клипарт\7065566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5000636"/>
            <a:ext cx="2000279" cy="1285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31555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cap="all" dirty="0" smtClean="0">
                <a:effectLst/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888976"/>
            <a:ext cx="4520910" cy="7158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986023"/>
            <a:ext cx="4603183" cy="74548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сельского  поселения  готовит проект бюджета, который подлежит официальному обнародованию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4293096"/>
            <a:ext cx="6840760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в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по проекту бюджета  сельского поселения.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3003860"/>
            <a:ext cx="7253756" cy="916231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1670" y="5857892"/>
            <a:ext cx="6597552" cy="67939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Протокол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о результатах публичных слушаний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обнародуется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в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соответствии с Уставом Сабиновского сельского поселения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699084"/>
            <a:ext cx="1338741" cy="10278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737125"/>
            <a:ext cx="1731978" cy="11323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861703"/>
            <a:ext cx="1465242" cy="11323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4073745"/>
            <a:ext cx="1373436" cy="120210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5265209"/>
            <a:ext cx="1879414" cy="14394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Совета Сабиновского сельского поселения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605500"/>
            <a:ext cx="245189" cy="30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119"/>
            <a:ext cx="2987824" cy="17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5191617"/>
            <a:ext cx="200942" cy="563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3948451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798183"/>
            <a:ext cx="277651" cy="3688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3" y="6567100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050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6043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разработке проекта бюджета  сельского поселения  </a:t>
            </a:r>
            <a:b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использованы</a:t>
            </a:r>
            <a:endParaRPr lang="ru-RU" sz="2400" spc="-1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348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политики Сабиновского сельского поселения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868" y="1214422"/>
            <a:ext cx="2357454" cy="321471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86512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(с подпрограммами), подлежащие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финансированию в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643446"/>
            <a:ext cx="4106166" cy="1881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594490"/>
            <a:ext cx="4286280" cy="1930854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16200000">
            <a:off x="1679616" y="749220"/>
            <a:ext cx="36004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4680012" y="749219"/>
            <a:ext cx="360039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7163727" y="765835"/>
            <a:ext cx="39327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14818"/>
            <a:ext cx="8143932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Бюджетная политика является ядром экономической политики и отражает все его финансовые взаимоотношения с общественными институтами и гражданами.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От качества бюджета, заложенных в него параметров зависят и уровень социальной защиты граждан, инвестиционные возможности, и даже предпринимательская активность граждан.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Таким образом, бюджетная политика нацелена на укрепление устойчивости доходной части бюджета, повышение эффективности муниципальных программ и результативности бюджетных расходов.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2852"/>
            <a:ext cx="8208912" cy="571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ЧТО ТАКОЕ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БЮДЖЕТНАЯ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ПОЛИТИКА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Бюджетная политика предполагает определение целей и задач в области муниципальных финансов, выбор направлений использования бюджетных средств, управление муниципальными  финансами, бюджетной системой, организацию регулирования экономических и социальных процессов.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соответствии с намеченными целями, формируются задачи, которые определяют направления бюджетной политики. Как правило, это: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357455" cy="16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643182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концентрация финансовых ресурсов на решении приоритетных вопросов</a:t>
            </a:r>
            <a:endParaRPr lang="ru-RU" sz="1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14744" y="2786058"/>
            <a:ext cx="171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упорядочивание муниципальных обязательств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786058"/>
            <a:ext cx="1714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эффективное управление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муниципальными финансами</a:t>
            </a:r>
            <a:endParaRPr lang="ru-RU" sz="1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388350" cy="7658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 БЮДЖЕТНОЙ  И  НАЛОГОВОЙ  ПОЛИТИКИ САБИНОВСКОГО СЕЛЬСКОГО ПОСЕЛЕНИЯ  ЛЕЖНЕВСКОГО  МУНИЦИПАЛЬНОГО РАЙОНА  ИВАНОВСКОЙ  ОБЛАСТИ  НА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 И  ПЛАНОВЫЙ  ПЕРИОД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2026ГОДОВ</a:t>
            </a:r>
            <a:endParaRPr lang="ru-RU" sz="1700" b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42860165"/>
              </p:ext>
            </p:extLst>
          </p:nvPr>
        </p:nvGraphicFramePr>
        <p:xfrm>
          <a:off x="0" y="1071546"/>
          <a:ext cx="48245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00447382"/>
              </p:ext>
            </p:extLst>
          </p:nvPr>
        </p:nvGraphicFramePr>
        <p:xfrm>
          <a:off x="4331960" y="1071546"/>
          <a:ext cx="4776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9563770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C569734D-D141-4C82-A8AC-D336752522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F739C5-2E24-4B20-A39E-434362DF8711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2490</Words>
  <Application>Microsoft Office PowerPoint</Application>
  <PresentationFormat>Экран (4:3)</PresentationFormat>
  <Paragraphs>445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2_Воздушный поток</vt:lpstr>
      <vt:lpstr>Слайд 1</vt:lpstr>
      <vt:lpstr>Слайд 2</vt:lpstr>
      <vt:lpstr>ЧТО ТАКОЕ муниципальный БЮДЖЕТ?</vt:lpstr>
      <vt:lpstr>ЭТАПЫ БЮДЖЕТНОГО ПРОЦЕССА</vt:lpstr>
      <vt:lpstr>Слайд 5</vt:lpstr>
      <vt:lpstr>Механизм участия гражданина в бюджетном процессе</vt:lpstr>
      <vt:lpstr>При разработке проекта бюджета  сельского поселения   были использованы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Доходы бюджета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Подпрограмма "Благоустройство территории"</vt:lpstr>
      <vt:lpstr>Подпрограмма "Культура, молодёжная политика и спорт"</vt:lpstr>
      <vt:lpstr>Источники финансирования дефицита бюджета</vt:lpstr>
      <vt:lpstr>Муниципальный долг Сабиновского сельского поселения  Лежневского муниципального района   </vt:lpstr>
      <vt:lpstr>Информация для контактов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2010-05-11T07:31:23Z</dcterms:created>
  <dcterms:modified xsi:type="dcterms:W3CDTF">2023-11-30T07:38:11Z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